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Lst>
  <p:notesMasterIdLst>
    <p:notesMasterId r:id="rId36"/>
  </p:notesMasterIdLst>
  <p:sldIdLst>
    <p:sldId id="289" r:id="rId14"/>
    <p:sldId id="256" r:id="rId15"/>
    <p:sldId id="257" r:id="rId16"/>
    <p:sldId id="258" r:id="rId17"/>
    <p:sldId id="286" r:id="rId18"/>
    <p:sldId id="259" r:id="rId19"/>
    <p:sldId id="288" r:id="rId20"/>
    <p:sldId id="260" r:id="rId21"/>
    <p:sldId id="263" r:id="rId22"/>
    <p:sldId id="266" r:id="rId23"/>
    <p:sldId id="268" r:id="rId24"/>
    <p:sldId id="270" r:id="rId25"/>
    <p:sldId id="274" r:id="rId26"/>
    <p:sldId id="273" r:id="rId27"/>
    <p:sldId id="272" r:id="rId28"/>
    <p:sldId id="275" r:id="rId29"/>
    <p:sldId id="277" r:id="rId30"/>
    <p:sldId id="279" r:id="rId31"/>
    <p:sldId id="281" r:id="rId32"/>
    <p:sldId id="283" r:id="rId33"/>
    <p:sldId id="285"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8A40E0-79D8-45B5-8B22-44BFE42646AC}">
          <p14:sldIdLst>
            <p14:sldId id="289"/>
            <p14:sldId id="256"/>
            <p14:sldId id="257"/>
            <p14:sldId id="258"/>
            <p14:sldId id="286"/>
            <p14:sldId id="259"/>
            <p14:sldId id="288"/>
            <p14:sldId id="260"/>
            <p14:sldId id="263"/>
            <p14:sldId id="266"/>
            <p14:sldId id="268"/>
            <p14:sldId id="270"/>
            <p14:sldId id="274"/>
            <p14:sldId id="273"/>
            <p14:sldId id="272"/>
            <p14:sldId id="275"/>
            <p14:sldId id="277"/>
          </p14:sldIdLst>
        </p14:section>
        <p14:section name="Untitled Section" id="{BAA53A61-0E8F-4C9F-9178-ECFF16806904}">
          <p14:sldIdLst>
            <p14:sldId id="279"/>
            <p14:sldId id="281"/>
            <p14:sldId id="283"/>
            <p14:sldId id="285"/>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97"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A4905-3EFF-44FE-A0F0-D4A05711C8EB}" type="datetimeFigureOut">
              <a:rPr lang="en-US" smtClean="0"/>
              <a:t>4/18/2020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54409-55B7-4FF6-9DE1-8946E5AA3D9C}" type="slidenum">
              <a:rPr lang="en-US" smtClean="0"/>
              <a:t>‹#›</a:t>
            </a:fld>
            <a:endParaRPr lang="en-US"/>
          </a:p>
        </p:txBody>
      </p:sp>
    </p:spTree>
    <p:extLst>
      <p:ext uri="{BB962C8B-B14F-4D97-AF65-F5344CB8AC3E}">
        <p14:creationId xmlns:p14="http://schemas.microsoft.com/office/powerpoint/2010/main" val="3212612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F5774-2958-4A12-9DA9-CBD8083E231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19720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8EE223-A1B4-42EE-9BBC-BE77A6C01D3A}"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368F0-5226-4FCA-8F69-0ADFB9166FE4}" type="slidenum">
              <a:rPr lang="en-US" smtClean="0"/>
              <a:t>‹#›</a:t>
            </a:fld>
            <a:endParaRPr lang="en-US"/>
          </a:p>
        </p:txBody>
      </p:sp>
    </p:spTree>
    <p:extLst>
      <p:ext uri="{BB962C8B-B14F-4D97-AF65-F5344CB8AC3E}">
        <p14:creationId xmlns:p14="http://schemas.microsoft.com/office/powerpoint/2010/main" val="867263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EE223-A1B4-42EE-9BBC-BE77A6C01D3A}"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368F0-5226-4FCA-8F69-0ADFB9166FE4}" type="slidenum">
              <a:rPr lang="en-US" smtClean="0"/>
              <a:t>‹#›</a:t>
            </a:fld>
            <a:endParaRPr lang="en-US"/>
          </a:p>
        </p:txBody>
      </p:sp>
    </p:spTree>
    <p:extLst>
      <p:ext uri="{BB962C8B-B14F-4D97-AF65-F5344CB8AC3E}">
        <p14:creationId xmlns:p14="http://schemas.microsoft.com/office/powerpoint/2010/main" val="37036101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2625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0952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3682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7430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8432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9224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183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2790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7219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37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EE223-A1B4-42EE-9BBC-BE77A6C01D3A}"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368F0-5226-4FCA-8F69-0ADFB9166FE4}" type="slidenum">
              <a:rPr lang="en-US" smtClean="0"/>
              <a:t>‹#›</a:t>
            </a:fld>
            <a:endParaRPr lang="en-US"/>
          </a:p>
        </p:txBody>
      </p:sp>
    </p:spTree>
    <p:extLst>
      <p:ext uri="{BB962C8B-B14F-4D97-AF65-F5344CB8AC3E}">
        <p14:creationId xmlns:p14="http://schemas.microsoft.com/office/powerpoint/2010/main" val="16567365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2421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9215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4649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0560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5188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4226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1673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9985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3982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36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2811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4362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0988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5583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2076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7251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0000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47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8319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0079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996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87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465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2425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6707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2102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518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0132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5522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4807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4165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86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1885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2456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7469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1640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536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79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949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1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108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58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EE223-A1B4-42EE-9BBC-BE77A6C01D3A}"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368F0-5226-4FCA-8F69-0ADFB9166FE4}" type="slidenum">
              <a:rPr lang="en-US" smtClean="0"/>
              <a:t>‹#›</a:t>
            </a:fld>
            <a:endParaRPr lang="en-US"/>
          </a:p>
        </p:txBody>
      </p:sp>
    </p:spTree>
    <p:extLst>
      <p:ext uri="{BB962C8B-B14F-4D97-AF65-F5344CB8AC3E}">
        <p14:creationId xmlns:p14="http://schemas.microsoft.com/office/powerpoint/2010/main" val="2869365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38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687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840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28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807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020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329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466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918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76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EE223-A1B4-42EE-9BBC-BE77A6C01D3A}"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368F0-5226-4FCA-8F69-0ADFB9166FE4}" type="slidenum">
              <a:rPr lang="en-US" smtClean="0"/>
              <a:t>‹#›</a:t>
            </a:fld>
            <a:endParaRPr lang="en-US"/>
          </a:p>
        </p:txBody>
      </p:sp>
    </p:spTree>
    <p:extLst>
      <p:ext uri="{BB962C8B-B14F-4D97-AF65-F5344CB8AC3E}">
        <p14:creationId xmlns:p14="http://schemas.microsoft.com/office/powerpoint/2010/main" val="533883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594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711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017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036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513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8791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299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186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428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8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8EE223-A1B4-42EE-9BBC-BE77A6C01D3A}"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368F0-5226-4FCA-8F69-0ADFB9166FE4}" type="slidenum">
              <a:rPr lang="en-US" smtClean="0"/>
              <a:t>‹#›</a:t>
            </a:fld>
            <a:endParaRPr lang="en-US"/>
          </a:p>
        </p:txBody>
      </p:sp>
    </p:spTree>
    <p:extLst>
      <p:ext uri="{BB962C8B-B14F-4D97-AF65-F5344CB8AC3E}">
        <p14:creationId xmlns:p14="http://schemas.microsoft.com/office/powerpoint/2010/main" val="761142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871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792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540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613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5505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689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699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504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614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65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8EE223-A1B4-42EE-9BBC-BE77A6C01D3A}"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0368F0-5226-4FCA-8F69-0ADFB9166FE4}" type="slidenum">
              <a:rPr lang="en-US" smtClean="0"/>
              <a:t>‹#›</a:t>
            </a:fld>
            <a:endParaRPr lang="en-US"/>
          </a:p>
        </p:txBody>
      </p:sp>
    </p:spTree>
    <p:extLst>
      <p:ext uri="{BB962C8B-B14F-4D97-AF65-F5344CB8AC3E}">
        <p14:creationId xmlns:p14="http://schemas.microsoft.com/office/powerpoint/2010/main" val="28455063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069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4073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156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226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2749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0670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979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8503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3245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75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8EE223-A1B4-42EE-9BBC-BE77A6C01D3A}"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0368F0-5226-4FCA-8F69-0ADFB9166FE4}" type="slidenum">
              <a:rPr lang="en-US" smtClean="0"/>
              <a:t>‹#›</a:t>
            </a:fld>
            <a:endParaRPr lang="en-US"/>
          </a:p>
        </p:txBody>
      </p:sp>
    </p:spTree>
    <p:extLst>
      <p:ext uri="{BB962C8B-B14F-4D97-AF65-F5344CB8AC3E}">
        <p14:creationId xmlns:p14="http://schemas.microsoft.com/office/powerpoint/2010/main" val="27062123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68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582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8808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2217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9592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138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7592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5889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7322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EE223-A1B4-42EE-9BBC-BE77A6C01D3A}"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0368F0-5226-4FCA-8F69-0ADFB9166FE4}" type="slidenum">
              <a:rPr lang="en-US" smtClean="0"/>
              <a:t>‹#›</a:t>
            </a:fld>
            <a:endParaRPr lang="en-US"/>
          </a:p>
        </p:txBody>
      </p:sp>
    </p:spTree>
    <p:extLst>
      <p:ext uri="{BB962C8B-B14F-4D97-AF65-F5344CB8AC3E}">
        <p14:creationId xmlns:p14="http://schemas.microsoft.com/office/powerpoint/2010/main" val="9640732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537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8040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6028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4239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3725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705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3985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828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3183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39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EE223-A1B4-42EE-9BBC-BE77A6C01D3A}"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368F0-5226-4FCA-8F69-0ADFB9166FE4}" type="slidenum">
              <a:rPr lang="en-US" smtClean="0"/>
              <a:t>‹#›</a:t>
            </a:fld>
            <a:endParaRPr lang="en-US"/>
          </a:p>
        </p:txBody>
      </p:sp>
    </p:spTree>
    <p:extLst>
      <p:ext uri="{BB962C8B-B14F-4D97-AF65-F5344CB8AC3E}">
        <p14:creationId xmlns:p14="http://schemas.microsoft.com/office/powerpoint/2010/main" val="36175950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1501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2378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987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3015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6021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8193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3223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3855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6637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85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EE223-A1B4-42EE-9BBC-BE77A6C01D3A}"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368F0-5226-4FCA-8F69-0ADFB9166FE4}" type="slidenum">
              <a:rPr lang="en-US" smtClean="0"/>
              <a:t>‹#›</a:t>
            </a:fld>
            <a:endParaRPr lang="en-US"/>
          </a:p>
        </p:txBody>
      </p:sp>
    </p:spTree>
    <p:extLst>
      <p:ext uri="{BB962C8B-B14F-4D97-AF65-F5344CB8AC3E}">
        <p14:creationId xmlns:p14="http://schemas.microsoft.com/office/powerpoint/2010/main" val="6439374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1959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8142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9338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56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721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367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8448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5553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095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93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EE223-A1B4-42EE-9BBC-BE77A6C01D3A}" type="datetimeFigureOut">
              <a:rPr lang="en-US" smtClean="0"/>
              <a:t>4/18/2020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368F0-5226-4FCA-8F69-0ADFB9166FE4}" type="slidenum">
              <a:rPr lang="en-US" smtClean="0"/>
              <a:t>‹#›</a:t>
            </a:fld>
            <a:endParaRPr lang="en-US"/>
          </a:p>
        </p:txBody>
      </p:sp>
    </p:spTree>
    <p:extLst>
      <p:ext uri="{BB962C8B-B14F-4D97-AF65-F5344CB8AC3E}">
        <p14:creationId xmlns:p14="http://schemas.microsoft.com/office/powerpoint/2010/main" val="3726415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41800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1475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27118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7806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561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9937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5380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3127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8838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9515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9892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F1A4-75C2-475A-BA47-8A06062A3C2F}" type="datetimeFigureOut">
              <a:rPr lang="en-US" smtClean="0">
                <a:solidFill>
                  <a:prstClr val="black">
                    <a:tint val="75000"/>
                  </a:prstClr>
                </a:solidFill>
              </a:rPr>
              <a:pPr/>
              <a:t>4/18/2020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84AA-30EE-47A2-B610-74055A6876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07500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00FFFF"/>
          </a:solidFill>
        </p:spPr>
        <p:txBody>
          <a:bodyPr/>
          <a:lstStyle/>
          <a:p>
            <a:pPr algn="ctr"/>
            <a:r>
              <a:rPr lang="fa-IR" sz="4800" dirty="0" smtClean="0"/>
              <a:t>دانشگاه فنی وحرفه ای </a:t>
            </a:r>
            <a:endParaRPr lang="fa-IR" sz="5400" dirty="0" smtClean="0"/>
          </a:p>
          <a:p>
            <a:pPr algn="ctr"/>
            <a:r>
              <a:rPr lang="fa-IR" sz="4800" dirty="0" smtClean="0"/>
              <a:t>دانشکده فنی وحرفه ای دختران شیراز</a:t>
            </a:r>
          </a:p>
          <a:p>
            <a:pPr algn="ctr"/>
            <a:r>
              <a:rPr lang="fa-IR" sz="4800" dirty="0" smtClean="0"/>
              <a:t>گروه اموزشی هنرهای تجسمی</a:t>
            </a:r>
          </a:p>
          <a:p>
            <a:pPr algn="ctr"/>
            <a:r>
              <a:rPr lang="fa-IR" sz="4800" dirty="0" smtClean="0"/>
              <a:t>رشته نقاشی</a:t>
            </a:r>
            <a:endParaRPr lang="en-US" sz="4800" dirty="0"/>
          </a:p>
        </p:txBody>
      </p:sp>
    </p:spTree>
    <p:extLst>
      <p:ext uri="{BB962C8B-B14F-4D97-AF65-F5344CB8AC3E}">
        <p14:creationId xmlns:p14="http://schemas.microsoft.com/office/powerpoint/2010/main" val="2242234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fa-IR" dirty="0" smtClean="0"/>
              <a:t>ابزار اولیه  ساخت مجسمه وحجم سیمی</a:t>
            </a:r>
            <a:endParaRPr lang="en-US" dirty="0"/>
          </a:p>
        </p:txBody>
      </p:sp>
      <p:pic>
        <p:nvPicPr>
          <p:cNvPr id="1026" name="Picture 2" descr="D:\جبرانی فنی حرفه ای ppt\IMG_1473.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6325604"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15200" y="1600200"/>
            <a:ext cx="1295400" cy="3693319"/>
          </a:xfrm>
          <a:prstGeom prst="rect">
            <a:avLst/>
          </a:prstGeom>
          <a:solidFill>
            <a:srgbClr val="66FFFF"/>
          </a:solidFill>
        </p:spPr>
        <p:txBody>
          <a:bodyPr wrap="square" rtlCol="0">
            <a:spAutoFit/>
          </a:bodyPr>
          <a:lstStyle/>
          <a:p>
            <a:r>
              <a:rPr lang="fa-IR" dirty="0" smtClean="0">
                <a:solidFill>
                  <a:prstClr val="black"/>
                </a:solidFill>
              </a:rPr>
              <a:t>دراستفاده از ابزارتنوع وانعطاف وجود دارد دست وایده وداشتن یک روش با هدف کار کردن بسیار موثر است در بوجود امدن موفقیت در ساخت حجم سیمی </a:t>
            </a:r>
            <a:endParaRPr lang="en-US" dirty="0">
              <a:solidFill>
                <a:prstClr val="black"/>
              </a:solidFill>
            </a:endParaRPr>
          </a:p>
        </p:txBody>
      </p:sp>
    </p:spTree>
    <p:extLst>
      <p:ext uri="{BB962C8B-B14F-4D97-AF65-F5344CB8AC3E}">
        <p14:creationId xmlns:p14="http://schemas.microsoft.com/office/powerpoint/2010/main" val="198368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7315200" cy="503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0" y="1676400"/>
            <a:ext cx="1981200" cy="1477328"/>
          </a:xfrm>
          <a:prstGeom prst="rect">
            <a:avLst/>
          </a:prstGeom>
          <a:solidFill>
            <a:srgbClr val="92D050"/>
          </a:solidFill>
        </p:spPr>
        <p:txBody>
          <a:bodyPr wrap="square" rtlCol="0">
            <a:spAutoFit/>
          </a:bodyPr>
          <a:lstStyle/>
          <a:p>
            <a:r>
              <a:rPr lang="fa-IR" sz="2400" dirty="0" smtClean="0">
                <a:solidFill>
                  <a:prstClr val="black"/>
                </a:solidFill>
              </a:rPr>
              <a:t>حجم سیمی با ایده های فیگور وبه صورت ترکیب </a:t>
            </a:r>
            <a:r>
              <a:rPr lang="fa-IR" dirty="0" smtClean="0">
                <a:solidFill>
                  <a:prstClr val="black"/>
                </a:solidFill>
              </a:rPr>
              <a:t>با پارچه </a:t>
            </a:r>
            <a:endParaRPr lang="en-US" dirty="0">
              <a:solidFill>
                <a:prstClr val="black"/>
              </a:solidFill>
            </a:endParaRPr>
          </a:p>
        </p:txBody>
      </p:sp>
    </p:spTree>
    <p:extLst>
      <p:ext uri="{BB962C8B-B14F-4D97-AF65-F5344CB8AC3E}">
        <p14:creationId xmlns:p14="http://schemas.microsoft.com/office/powerpoint/2010/main" val="3929345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200" y="1371600"/>
            <a:ext cx="2895600" cy="4754563"/>
          </a:xfrm>
          <a:solidFill>
            <a:srgbClr val="FFFF00"/>
          </a:solidFill>
        </p:spPr>
        <p:txBody>
          <a:bodyPr/>
          <a:lstStyle/>
          <a:p>
            <a:r>
              <a:rPr lang="fa-IR" dirty="0" smtClean="0"/>
              <a:t>نمونه یک حجم سیمی با حجم پردازی خطی شبیه یک طراحی است بدون سایه روشن ورنگ امیزی</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5257800" cy="379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581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0"/>
            <a:ext cx="8229600" cy="792163"/>
          </a:xfrm>
          <a:solidFill>
            <a:srgbClr val="99FFCC"/>
          </a:solidFill>
        </p:spPr>
        <p:txBody>
          <a:bodyPr>
            <a:normAutofit fontScale="85000" lnSpcReduction="20000"/>
          </a:bodyPr>
          <a:lstStyle/>
          <a:p>
            <a:r>
              <a:rPr lang="fa-IR" dirty="0" smtClean="0"/>
              <a:t>یک طرح  با دو نما واجرای حجم سیمی خطی ساده نصب روی پایه چوب پس زمینه رنگ وبافت سفید دیوار</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8230"/>
            <a:ext cx="35147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7625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42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81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4174" y="457200"/>
            <a:ext cx="1952625" cy="5668963"/>
          </a:xfrm>
          <a:solidFill>
            <a:srgbClr val="FFFF00"/>
          </a:solidFill>
        </p:spPr>
        <p:txBody>
          <a:bodyPr>
            <a:normAutofit fontScale="92500"/>
          </a:bodyPr>
          <a:lstStyle/>
          <a:p>
            <a:r>
              <a:rPr lang="fa-IR" dirty="0" smtClean="0"/>
              <a:t>حجم سیمی رنگ شده مواد رنگین درساخت این حجم کاربرد سیم و داشتن طرح اولیه  کمی صبر ودقت  </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56241"/>
            <a:ext cx="6124575" cy="4320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06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81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533400"/>
            <a:ext cx="3733800" cy="5592763"/>
          </a:xfrm>
          <a:solidFill>
            <a:srgbClr val="FFFF00"/>
          </a:solidFill>
        </p:spPr>
        <p:txBody>
          <a:bodyPr/>
          <a:lstStyle/>
          <a:p>
            <a:r>
              <a:rPr lang="fa-IR" dirty="0" smtClean="0"/>
              <a:t>موضوع ترکیبی از سیم وجنسیتهای دیگر دراین کار یک درخت وکودکی که تاب بازی می کند.برگ درخت می تواند از ورق فلزی حلبی یا برش ساده با قیچی از فوم الومینیوم یا لفاف که در اشپزخانه هم از ان استفاده می شود  باشد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4152900" cy="5558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69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9800" y="533400"/>
            <a:ext cx="2667000" cy="5592763"/>
          </a:xfrm>
          <a:solidFill>
            <a:srgbClr val="FFFF00"/>
          </a:solidFill>
        </p:spPr>
        <p:txBody>
          <a:bodyPr>
            <a:noAutofit/>
          </a:bodyPr>
          <a:lstStyle/>
          <a:p>
            <a:r>
              <a:rPr lang="fa-IR" sz="2400" dirty="0" smtClean="0"/>
              <a:t>حجم سیمی با استفاده از مفتول رنگی ویا رنگ کردن کار بعداز ساخت  پلنگ صورتی یکی ازشخصیتهای مورد علاقه سالهای قبل بوده است وفرم ساده وزیبایی دارد در شکل پذیری واساسا قابل ارمیچر شدن یاسیمی شدن هست</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4953000" cy="6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98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7400" y="304800"/>
            <a:ext cx="2819400" cy="6248400"/>
          </a:xfrm>
          <a:solidFill>
            <a:srgbClr val="FFFF00"/>
          </a:solidFill>
        </p:spPr>
        <p:txBody>
          <a:bodyPr>
            <a:noAutofit/>
          </a:bodyPr>
          <a:lstStyle/>
          <a:p>
            <a:r>
              <a:rPr lang="fa-IR" sz="2000" dirty="0" smtClean="0"/>
              <a:t>حجم سیمی عنوان کارشکوفه سیب در اینکار شمما میبینید ححجم سیم درخت با پیچیدن سیم تنه بدست امده است اول باید تعداد 30 تا35 مفتول بریده جدا کنید یا دو دو با هم ملیله کنید یعنی شبیه نخ دولا تاب بدهید با استفاده از ازانبر دست بعد4تا را به هم تاب بدهید اضافه کنید تا حجم درست شود تنه پایین تنه و شاخه ها  اضافه کردن شکوفه با سیم نرم تعدادی زیاد بپچیدبا سیمی که دور ان کاموا پیچیده باشید رنگ سفید یا صورتی بدین صورت روی شاخه ها نصب کنید . </a:t>
            </a: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587"/>
            <a:ext cx="4953000"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86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0" y="914400"/>
            <a:ext cx="3200400" cy="4144963"/>
          </a:xfrm>
          <a:solidFill>
            <a:srgbClr val="FFFF00"/>
          </a:solidFill>
        </p:spPr>
        <p:txBody>
          <a:bodyPr/>
          <a:lstStyle/>
          <a:p>
            <a:r>
              <a:rPr lang="fa-IR" dirty="0" smtClean="0"/>
              <a:t>چند نمونه طرح درخت برای استفاده در ایده طراحی</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
            <a:ext cx="4209275" cy="589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80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0" scaled="0"/>
        </a:gradFill>
        <a:effectLst/>
      </p:bgPr>
    </p:bg>
    <p:spTree>
      <p:nvGrpSpPr>
        <p:cNvPr id="1" name=""/>
        <p:cNvGrpSpPr/>
        <p:nvPr/>
      </p:nvGrpSpPr>
      <p:grpSpPr>
        <a:xfrm>
          <a:off x="0" y="0"/>
          <a:ext cx="0" cy="0"/>
          <a:chOff x="0" y="0"/>
          <a:chExt cx="0" cy="0"/>
        </a:xfrm>
      </p:grpSpPr>
      <p:pic>
        <p:nvPicPr>
          <p:cNvPr id="5122" name="Picture 2" descr="D:\جبرانی فنی حرفه ای ppt\IMG_147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04800"/>
            <a:ext cx="4422981" cy="61827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0" y="522083"/>
            <a:ext cx="2895600" cy="830997"/>
          </a:xfrm>
          <a:prstGeom prst="rect">
            <a:avLst/>
          </a:prstGeom>
          <a:solidFill>
            <a:srgbClr val="FFFF00"/>
          </a:solidFill>
        </p:spPr>
        <p:txBody>
          <a:bodyPr wrap="square" rtlCol="0">
            <a:spAutoFit/>
          </a:bodyPr>
          <a:lstStyle/>
          <a:p>
            <a:r>
              <a:rPr lang="fa-IR" sz="2400" dirty="0" smtClean="0">
                <a:solidFill>
                  <a:prstClr val="black"/>
                </a:solidFill>
              </a:rPr>
              <a:t>تعدادی طرح درخت برای تجسم در خت و حجم سیمی </a:t>
            </a:r>
            <a:endParaRPr lang="en-US" sz="2400" dirty="0">
              <a:solidFill>
                <a:prstClr val="black"/>
              </a:solidFill>
            </a:endParaRPr>
          </a:p>
        </p:txBody>
      </p:sp>
    </p:spTree>
    <p:extLst>
      <p:ext uri="{BB962C8B-B14F-4D97-AF65-F5344CB8AC3E}">
        <p14:creationId xmlns:p14="http://schemas.microsoft.com/office/powerpoint/2010/main" val="98932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99FFCC"/>
          </a:solidFill>
          <a:ln>
            <a:solidFill>
              <a:schemeClr val="accent1"/>
            </a:solidFill>
          </a:ln>
        </p:spPr>
        <p:txBody>
          <a:bodyPr/>
          <a:lstStyle/>
          <a:p>
            <a:r>
              <a:rPr lang="fa-IR" dirty="0" smtClean="0"/>
              <a:t>فایل دوم حجم سازی کاردانی نقاشی </a:t>
            </a:r>
            <a:endParaRPr lang="en-US" dirty="0"/>
          </a:p>
        </p:txBody>
      </p:sp>
      <p:sp>
        <p:nvSpPr>
          <p:cNvPr id="3" name="Subtitle 2"/>
          <p:cNvSpPr>
            <a:spLocks noGrp="1"/>
          </p:cNvSpPr>
          <p:nvPr>
            <p:ph type="subTitle" idx="1"/>
          </p:nvPr>
        </p:nvSpPr>
        <p:spPr>
          <a:solidFill>
            <a:srgbClr val="FFFF00"/>
          </a:solidFill>
        </p:spPr>
        <p:txBody>
          <a:bodyPr/>
          <a:lstStyle/>
          <a:p>
            <a:r>
              <a:rPr lang="fa-IR" dirty="0" smtClean="0"/>
              <a:t>  </a:t>
            </a:r>
            <a:r>
              <a:rPr lang="fa-IR" dirty="0" smtClean="0">
                <a:solidFill>
                  <a:schemeClr val="tx1"/>
                </a:solidFill>
              </a:rPr>
              <a:t>مدرس بهنام شیروانی کد درس4223کلاس حجم  فایل دوم تمرین اموزش یاد اوری کاردانی ترم اول نقاشی  </a:t>
            </a:r>
            <a:endParaRPr lang="en-US" dirty="0">
              <a:solidFill>
                <a:schemeClr val="tx1"/>
              </a:solidFill>
            </a:endParaRPr>
          </a:p>
        </p:txBody>
      </p:sp>
    </p:spTree>
    <p:extLst>
      <p:ext uri="{BB962C8B-B14F-4D97-AF65-F5344CB8AC3E}">
        <p14:creationId xmlns:p14="http://schemas.microsoft.com/office/powerpoint/2010/main" val="4041461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0" scaled="0"/>
        </a:gra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609600"/>
            <a:ext cx="3881758"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630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0" scaled="0"/>
        </a:gra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85813"/>
            <a:ext cx="762000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27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FFF00"/>
          </a:solidFill>
        </p:spPr>
        <p:txBody>
          <a:bodyPr/>
          <a:lstStyle/>
          <a:p>
            <a:pPr algn="r"/>
            <a:r>
              <a:rPr lang="fa-IR" dirty="0" smtClean="0"/>
              <a:t>دانشجویان گرامی با توجه به اینکه باید فعا لیتها رادنبال نمایید تلاش کنید به دروس وفعالیتهای ان اهتمام ورزیده  انشاالله بزودی به شرایط عادی بر می گردیم وکلاسها حضوری خواهد شد .برای فعا لیت این درس کارهای عملی را انجام دهید چهار حجم سیمی با مفتولهای سیمی بسازید</a:t>
            </a:r>
          </a:p>
          <a:p>
            <a:pPr algn="r"/>
            <a:r>
              <a:rPr lang="fa-IR" dirty="0" smtClean="0"/>
              <a:t>درفایل بعد موضوع بعدی را مورد بحث قرار می دهیم  </a:t>
            </a:r>
          </a:p>
          <a:p>
            <a:pPr algn="r"/>
            <a:r>
              <a:rPr lang="fa-IR" dirty="0" smtClean="0"/>
              <a:t>موفق باشید </a:t>
            </a:r>
          </a:p>
          <a:p>
            <a:pPr algn="r"/>
            <a:r>
              <a:rPr lang="fa-IR" dirty="0" smtClean="0"/>
              <a:t>بهنام شیروانی مدرس درس </a:t>
            </a:r>
            <a:endParaRPr lang="en-US" dirty="0"/>
          </a:p>
        </p:txBody>
      </p:sp>
    </p:spTree>
    <p:extLst>
      <p:ext uri="{BB962C8B-B14F-4D97-AF65-F5344CB8AC3E}">
        <p14:creationId xmlns:p14="http://schemas.microsoft.com/office/powerpoint/2010/main" val="388615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fa-IR" dirty="0" smtClean="0"/>
              <a:t>مقدمه</a:t>
            </a:r>
            <a:endParaRPr lang="en-US" dirty="0"/>
          </a:p>
        </p:txBody>
      </p:sp>
      <p:sp>
        <p:nvSpPr>
          <p:cNvPr id="3" name="Content Placeholder 2"/>
          <p:cNvSpPr>
            <a:spLocks noGrp="1"/>
          </p:cNvSpPr>
          <p:nvPr>
            <p:ph idx="1"/>
          </p:nvPr>
        </p:nvSpPr>
        <p:spPr>
          <a:solidFill>
            <a:srgbClr val="FFC000"/>
          </a:solidFill>
        </p:spPr>
        <p:txBody>
          <a:bodyPr/>
          <a:lstStyle/>
          <a:p>
            <a:r>
              <a:rPr lang="fa-IR" dirty="0" smtClean="0"/>
              <a:t>ضمن عرض سلام خدمت دانشجوبان گرامی وارزوی سلامتی برای شما دراین ایام خاص واحتیاط مند به لحاظ توجه به سلامتی و حفظ فاصله اجتماعی .پیروی از قوانین وپروتکل های بهداشتی  </a:t>
            </a:r>
          </a:p>
          <a:p>
            <a:r>
              <a:rPr lang="fa-IR" dirty="0" smtClean="0"/>
              <a:t>دراین برنامه با مروری بر برنامه قبل بحث را دنبال می کنیم .تعریف از حجم وانواع مجسمه در تاریخ و موضوع کار با فلز وسیم مطرح شد </a:t>
            </a:r>
            <a:endParaRPr lang="en-US" dirty="0"/>
          </a:p>
        </p:txBody>
      </p:sp>
    </p:spTree>
    <p:extLst>
      <p:ext uri="{BB962C8B-B14F-4D97-AF65-F5344CB8AC3E}">
        <p14:creationId xmlns:p14="http://schemas.microsoft.com/office/powerpoint/2010/main" val="4123362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304800" y="2286000"/>
            <a:ext cx="8534400" cy="4462760"/>
          </a:xfrm>
          <a:prstGeom prst="rect">
            <a:avLst/>
          </a:prstGeom>
          <a:solidFill>
            <a:srgbClr val="99FFCC"/>
          </a:solidFill>
        </p:spPr>
        <p:txBody>
          <a:bodyPr wrap="square">
            <a:spAutoFit/>
          </a:bodyPr>
          <a:lstStyle/>
          <a:p>
            <a:pPr algn="r"/>
            <a:r>
              <a:rPr lang="fa-IR" sz="2800" dirty="0" smtClean="0"/>
              <a:t>مجسمه‌ها سه‌بعدی هستند و فقط در حالت سه‌بعدی می‌توان آنها را درک کرد.</a:t>
            </a:r>
          </a:p>
          <a:p>
            <a:pPr algn="r"/>
            <a:r>
              <a:rPr lang="fa-IR" sz="2800" dirty="0" smtClean="0"/>
              <a:t>چشم‌های شما عمق میدانی را ایجاد می‌کند و هنگامی که دور یک مجسمه می‌چرخید،</a:t>
            </a:r>
          </a:p>
          <a:p>
            <a:pPr algn="r"/>
            <a:r>
              <a:rPr lang="fa-IR" sz="2800" dirty="0" smtClean="0"/>
              <a:t>ذهن شما می‌تواند یک مدل سه‌بعدی از آن را تولید کند.</a:t>
            </a:r>
          </a:p>
          <a:p>
            <a:pPr algn="r"/>
            <a:r>
              <a:rPr lang="fa-IR" sz="2800" dirty="0" smtClean="0"/>
              <a:t>این مدل را نمی‌توان به درستی از طریق نقاشی یا عکس منتقل کرد و به همین دلیل</a:t>
            </a:r>
          </a:p>
          <a:p>
            <a:pPr algn="r"/>
            <a:r>
              <a:rPr lang="fa-IR" sz="2800" dirty="0" smtClean="0"/>
              <a:t>سخت است که از روی نقاشی یا عکس تشخیص دهیم آیا مدل سه‌بعدی مجسمه</a:t>
            </a:r>
          </a:p>
          <a:p>
            <a:pPr algn="r"/>
            <a:r>
              <a:rPr lang="fa-IR" sz="2800" dirty="0" smtClean="0"/>
              <a:t>تأثیرگذار خواهد بود </a:t>
            </a:r>
            <a:r>
              <a:rPr lang="fa-IR" sz="3200" dirty="0" smtClean="0"/>
              <a:t>یا خیر</a:t>
            </a:r>
            <a:r>
              <a:rPr lang="fa-IR" dirty="0" smtClean="0"/>
              <a:t>.</a:t>
            </a:r>
            <a:endParaRPr lang="en-US" dirty="0"/>
          </a:p>
        </p:txBody>
      </p:sp>
      <p:sp>
        <p:nvSpPr>
          <p:cNvPr id="2" name="TextBox 1"/>
          <p:cNvSpPr txBox="1"/>
          <p:nvPr/>
        </p:nvSpPr>
        <p:spPr>
          <a:xfrm>
            <a:off x="1371600" y="381000"/>
            <a:ext cx="6781800" cy="1815882"/>
          </a:xfrm>
          <a:prstGeom prst="rect">
            <a:avLst/>
          </a:prstGeom>
          <a:solidFill>
            <a:srgbClr val="FFFF00"/>
          </a:solidFill>
        </p:spPr>
        <p:txBody>
          <a:bodyPr wrap="square" rtlCol="0">
            <a:spAutoFit/>
          </a:bodyPr>
          <a:lstStyle/>
          <a:p>
            <a:pPr algn="r"/>
            <a:r>
              <a:rPr lang="fa-IR" sz="2800" dirty="0" smtClean="0"/>
              <a:t>کلمه حجم در لغت به معنا هم امده است : اندازه ومقدارمانندحجم جمعیت .حجم اب در هنرهای تجسمی یکی از عناصری است که توسط ان هنرمند به خلق وبیان تصورات خود </a:t>
            </a:r>
            <a:r>
              <a:rPr lang="fa-IR" sz="2400" dirty="0" smtClean="0"/>
              <a:t>می پردازد </a:t>
            </a:r>
            <a:endParaRPr lang="en-US" sz="2400" dirty="0"/>
          </a:p>
        </p:txBody>
      </p:sp>
    </p:spTree>
    <p:extLst>
      <p:ext uri="{BB962C8B-B14F-4D97-AF65-F5344CB8AC3E}">
        <p14:creationId xmlns:p14="http://schemas.microsoft.com/office/powerpoint/2010/main" val="991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a:solidFill>
            <a:srgbClr val="00FFFF"/>
          </a:solidFill>
        </p:spPr>
        <p:txBody>
          <a:bodyPr>
            <a:normAutofit/>
          </a:bodyPr>
          <a:lstStyle/>
          <a:p>
            <a:pPr algn="r"/>
            <a:r>
              <a:rPr lang="fa-IR" sz="3600" dirty="0" smtClean="0"/>
              <a:t>حجم دونوع است :  حجم واقعی حجم مجازی </a:t>
            </a:r>
          </a:p>
          <a:p>
            <a:pPr algn="r"/>
            <a:r>
              <a:rPr lang="fa-IR" sz="3600" dirty="0" smtClean="0"/>
              <a:t>حجم واقعی: دارای سه بعدطول عرض وارتفاع .قابل لمس  .است وفضا اشغال می کندمثل یک توپ .مکعب .مخروط یا یک تکه سنگ </a:t>
            </a:r>
          </a:p>
          <a:p>
            <a:pPr algn="r"/>
            <a:r>
              <a:rPr lang="fa-IR" sz="3600" dirty="0" smtClean="0"/>
              <a:t>:حجم مجازی:در واقع تصویری است دوبعدی طول وعرض داردکه هنر مند با به کارگیری عناصر بصری وبا استفاده از سایه روشن وعمق نمایی وبا ایجاد خطای باصره در بیبننده احساس حجم را بوجود می اورد </a:t>
            </a:r>
            <a:r>
              <a:rPr lang="fa-IR" dirty="0" smtClean="0"/>
              <a:t>. </a:t>
            </a:r>
            <a:endParaRPr lang="en-US" dirty="0"/>
          </a:p>
        </p:txBody>
      </p:sp>
    </p:spTree>
    <p:extLst>
      <p:ext uri="{BB962C8B-B14F-4D97-AF65-F5344CB8AC3E}">
        <p14:creationId xmlns:p14="http://schemas.microsoft.com/office/powerpoint/2010/main" val="340860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83" y="381000"/>
            <a:ext cx="8331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38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a:solidFill>
            <a:srgbClr val="FFC000"/>
          </a:solidFill>
        </p:spPr>
        <p:txBody>
          <a:bodyPr>
            <a:normAutofit fontScale="92500" lnSpcReduction="10000"/>
          </a:bodyPr>
          <a:lstStyle/>
          <a:p>
            <a:pPr algn="just"/>
            <a:r>
              <a:rPr lang="fa-IR" dirty="0" smtClean="0"/>
              <a:t>در 2000 قبل از میلاد با کشف قلع وترکیب ان بامس الیاژجدیدی به نام مفرغ ساخته شد که به علت سختی ومقاومت بیشتر نسبت به مس طلا ونقره وسایر دست ساخته ها مثل سفال وچوب داشت تحولی دردرزمینه ابزار ووسایل وپیکره سازی بوجود اورد . اشیا مفرغی لرستان .لوازم شکار وسوارکاری  لگام ودهنه اسب چاقو خنجر که به صورت ریخته گری ساخته می شد. از فلز نقره طلا مس واهن مفتول سازی وکشیدن فلز در یک مسیر کششی کذراندن از مجرایی به نام ماسوره سیم ومفول شکل گرفت وامروزه پیشرفت شایا نی نموده است وخود یک صنعت بزرگ محسوب می شود .  </a:t>
            </a:r>
            <a:endParaRPr lang="en-US" dirty="0"/>
          </a:p>
        </p:txBody>
      </p:sp>
    </p:spTree>
    <p:extLst>
      <p:ext uri="{BB962C8B-B14F-4D97-AF65-F5344CB8AC3E}">
        <p14:creationId xmlns:p14="http://schemas.microsoft.com/office/powerpoint/2010/main" val="145455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614707"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897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5800" y="228600"/>
            <a:ext cx="4191000" cy="1189038"/>
          </a:xfrm>
          <a:solidFill>
            <a:srgbClr val="FFFF00"/>
          </a:solidFill>
        </p:spPr>
        <p:txBody>
          <a:bodyPr/>
          <a:lstStyle/>
          <a:p>
            <a:r>
              <a:rPr lang="fa-IR" dirty="0" smtClean="0"/>
              <a:t>توجه</a:t>
            </a:r>
            <a:endParaRPr lang="en-US" dirty="0"/>
          </a:p>
        </p:txBody>
      </p:sp>
      <p:sp>
        <p:nvSpPr>
          <p:cNvPr id="3" name="Content Placeholder 2"/>
          <p:cNvSpPr>
            <a:spLocks noGrp="1"/>
          </p:cNvSpPr>
          <p:nvPr>
            <p:ph idx="1"/>
          </p:nvPr>
        </p:nvSpPr>
        <p:spPr>
          <a:solidFill>
            <a:srgbClr val="00FFFF"/>
          </a:solidFill>
        </p:spPr>
        <p:txBody>
          <a:bodyPr/>
          <a:lstStyle/>
          <a:p>
            <a:pPr algn="just"/>
            <a:r>
              <a:rPr lang="fa-IR" dirty="0" smtClean="0"/>
              <a:t>دانشجویان گرامی توجه داشته باشید در گروه می پرسید چگونه شروع کنیم ببنید با توجه به اینکه رشته شما نقاشی است سعی کنید از نقاشی وطراحی در تمام فعالیت اجرا یی استفاده کنید در ابتدای ترم گفته شد باید پوشه کارداشته باشید در پوشه کار برگه هایی از طراحی های شما قرار دارد که شما کار کردید. پس هر طرح وایده خود را ابتدا طراحی کنید .ان طرح را با سیم الگو برداری نموده مثل خطهای طرح سیم برش بزنید وبا خم کردن وحرکت دادن در جهت طرح اول خود نمونه را به کار تبدیل سازید .  </a:t>
            </a:r>
            <a:endParaRPr lang="en-US" dirty="0"/>
          </a:p>
        </p:txBody>
      </p:sp>
    </p:spTree>
    <p:extLst>
      <p:ext uri="{BB962C8B-B14F-4D97-AF65-F5344CB8AC3E}">
        <p14:creationId xmlns:p14="http://schemas.microsoft.com/office/powerpoint/2010/main" val="3394600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842</Words>
  <Application>Microsoft Office PowerPoint</Application>
  <PresentationFormat>On-screen Show (4:3)</PresentationFormat>
  <Paragraphs>38</Paragraphs>
  <Slides>22</Slides>
  <Notes>1</Notes>
  <HiddenSlides>0</HiddenSlides>
  <MMClips>0</MMClips>
  <ScaleCrop>false</ScaleCrop>
  <HeadingPairs>
    <vt:vector size="4" baseType="variant">
      <vt:variant>
        <vt:lpstr>Theme</vt:lpstr>
      </vt:variant>
      <vt:variant>
        <vt:i4>13</vt:i4>
      </vt:variant>
      <vt:variant>
        <vt:lpstr>Slide Titles</vt:lpstr>
      </vt:variant>
      <vt:variant>
        <vt:i4>22</vt:i4>
      </vt:variant>
    </vt:vector>
  </HeadingPairs>
  <TitlesOfParts>
    <vt:vector size="35" baseType="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PowerPoint Presentation</vt:lpstr>
      <vt:lpstr>فایل دوم حجم سازی کاردانی نقاشی </vt:lpstr>
      <vt:lpstr>مقدمه</vt:lpstr>
      <vt:lpstr>PowerPoint Presentation</vt:lpstr>
      <vt:lpstr>PowerPoint Presentation</vt:lpstr>
      <vt:lpstr>PowerPoint Presentation</vt:lpstr>
      <vt:lpstr>PowerPoint Presentation</vt:lpstr>
      <vt:lpstr>PowerPoint Presentation</vt:lpstr>
      <vt:lpstr>توجه</vt:lpstr>
      <vt:lpstr>ابزار اولیه  ساخت مجسمه وحجم سیمی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فایل دوم حجم سازی کاردانی نقاشی</dc:title>
  <dc:creator>CliCk</dc:creator>
  <cp:lastModifiedBy>CliCk</cp:lastModifiedBy>
  <cp:revision>14</cp:revision>
  <dcterms:created xsi:type="dcterms:W3CDTF">2020-04-15T07:52:28Z</dcterms:created>
  <dcterms:modified xsi:type="dcterms:W3CDTF">2020-04-18T04:29:45Z</dcterms:modified>
</cp:coreProperties>
</file>