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56" r:id="rId2"/>
    <p:sldId id="257" r:id="rId3"/>
    <p:sldId id="258" r:id="rId4"/>
    <p:sldId id="259" r:id="rId5"/>
    <p:sldId id="260" r:id="rId6"/>
    <p:sldId id="264" r:id="rId7"/>
    <p:sldId id="265" r:id="rId8"/>
    <p:sldId id="266" r:id="rId9"/>
    <p:sldId id="267" r:id="rId10"/>
    <p:sldId id="268" r:id="rId1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412" autoAdjust="0"/>
    <p:restoredTop sz="94671" autoAdjust="0"/>
  </p:normalViewPr>
  <p:slideViewPr>
    <p:cSldViewPr>
      <p:cViewPr>
        <p:scale>
          <a:sx n="59" d="100"/>
          <a:sy n="59" d="100"/>
        </p:scale>
        <p:origin x="-1602" y="-2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4F0A1-7D32-499C-AF7E-C2DAA50BCED0}" type="datetimeFigureOut">
              <a:rPr lang="en-US" smtClean="0"/>
              <a:t>4/7/2020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60FE3B-32C4-4A6A-BEEA-FEBDCC18A4C1}" type="slidenum">
              <a:rPr lang="en-US" smtClean="0"/>
              <a:t>‹#›</a:t>
            </a:fld>
            <a:endParaRPr lang="en-US"/>
          </a:p>
        </p:txBody>
      </p:sp>
    </p:spTree>
    <p:extLst>
      <p:ext uri="{BB962C8B-B14F-4D97-AF65-F5344CB8AC3E}">
        <p14:creationId xmlns:p14="http://schemas.microsoft.com/office/powerpoint/2010/main" val="138888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DF68B7C-06BA-4AD0-94B8-DF90F8754126}" type="datetimeFigureOut">
              <a:rPr lang="fa-IR" smtClean="0"/>
              <a:t>08/14/1441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C1D7000-2847-4582-AC7C-4B67081ABE4F}" type="slidenum">
              <a:rPr lang="fa-IR" smtClean="0"/>
              <a:t>‹#›</a:t>
            </a:fld>
            <a:endParaRPr lang="fa-I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F68B7C-06BA-4AD0-94B8-DF90F8754126}" type="datetimeFigureOut">
              <a:rPr lang="fa-IR" smtClean="0"/>
              <a:t>08/14/1441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F68B7C-06BA-4AD0-94B8-DF90F8754126}" type="datetimeFigureOut">
              <a:rPr lang="fa-IR" smtClean="0"/>
              <a:t>08/14/1441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F68B7C-06BA-4AD0-94B8-DF90F8754126}" type="datetimeFigureOut">
              <a:rPr lang="fa-IR" smtClean="0"/>
              <a:t>08/14/1441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F68B7C-06BA-4AD0-94B8-DF90F8754126}" type="datetimeFigureOut">
              <a:rPr lang="fa-IR" smtClean="0"/>
              <a:t>08/14/1441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C1D7000-2847-4582-AC7C-4B67081ABE4F}" type="slidenum">
              <a:rPr lang="fa-IR" smtClean="0"/>
              <a:t>‹#›</a:t>
            </a:fld>
            <a:endParaRPr lang="fa-I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F68B7C-06BA-4AD0-94B8-DF90F8754126}" type="datetimeFigureOut">
              <a:rPr lang="fa-IR" smtClean="0"/>
              <a:t>08/14/1441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F68B7C-06BA-4AD0-94B8-DF90F8754126}" type="datetimeFigureOut">
              <a:rPr lang="fa-IR" smtClean="0"/>
              <a:t>08/14/1441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C1D7000-2847-4582-AC7C-4B67081ABE4F}" type="slidenum">
              <a:rPr lang="fa-IR" smtClean="0"/>
              <a:t>‹#›</a:t>
            </a:fld>
            <a:endParaRPr lang="fa-I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F68B7C-06BA-4AD0-94B8-DF90F8754126}" type="datetimeFigureOut">
              <a:rPr lang="fa-IR" smtClean="0"/>
              <a:t>08/14/1441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68B7C-06BA-4AD0-94B8-DF90F8754126}" type="datetimeFigureOut">
              <a:rPr lang="fa-IR" smtClean="0"/>
              <a:t>08/14/1441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68B7C-06BA-4AD0-94B8-DF90F8754126}" type="datetimeFigureOut">
              <a:rPr lang="fa-IR" smtClean="0"/>
              <a:t>08/14/1441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C1D7000-2847-4582-AC7C-4B67081ABE4F}" type="slidenum">
              <a:rPr lang="fa-IR" smtClean="0"/>
              <a:t>‹#›</a:t>
            </a:fld>
            <a:endParaRPr lang="fa-I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68B7C-06BA-4AD0-94B8-DF90F8754126}" type="datetimeFigureOut">
              <a:rPr lang="fa-IR" smtClean="0"/>
              <a:t>08/14/1441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C1D7000-2847-4582-AC7C-4B67081ABE4F}" type="slidenum">
              <a:rPr lang="fa-IR" smtClean="0"/>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DF68B7C-06BA-4AD0-94B8-DF90F8754126}" type="datetimeFigureOut">
              <a:rPr lang="fa-IR" smtClean="0"/>
              <a:t>08/14/1441</a:t>
            </a:fld>
            <a:endParaRPr lang="fa-I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a-I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C1D7000-2847-4582-AC7C-4B67081ABE4F}"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5670" y="764704"/>
            <a:ext cx="8614735" cy="3435769"/>
          </a:xfrm>
        </p:spPr>
        <p:txBody>
          <a:bodyPr/>
          <a:lstStyle/>
          <a:p>
            <a:r>
              <a:rPr lang="fa-IR" sz="4800" dirty="0" smtClean="0"/>
              <a:t>جلسه </a:t>
            </a:r>
            <a:r>
              <a:rPr lang="fa-IR" sz="4800" dirty="0" smtClean="0"/>
              <a:t>دوم آموزش </a:t>
            </a:r>
            <a:r>
              <a:rPr lang="fa-IR" sz="4800" dirty="0" smtClean="0"/>
              <a:t>مجازی</a:t>
            </a:r>
            <a:br>
              <a:rPr lang="fa-IR" sz="4800" dirty="0" smtClean="0"/>
            </a:br>
            <a:r>
              <a:rPr lang="fa-IR" sz="4800" dirty="0" smtClean="0"/>
              <a:t>درس صفحه آرایی</a:t>
            </a:r>
            <a:br>
              <a:rPr lang="fa-IR" sz="4800" dirty="0" smtClean="0"/>
            </a:br>
            <a:r>
              <a:rPr lang="fa-IR" sz="4800" dirty="0" smtClean="0"/>
              <a:t>استاد مربوطه:سرکار خانم سعیده منصوری</a:t>
            </a:r>
            <a:r>
              <a:rPr lang="fa-IR" sz="4800" dirty="0"/>
              <a:t/>
            </a:r>
            <a:br>
              <a:rPr lang="fa-IR" sz="4800" dirty="0"/>
            </a:br>
            <a:r>
              <a:rPr lang="fa-IR" sz="4800" dirty="0" smtClean="0"/>
              <a:t>دانشکده فنی دختران شیراز</a:t>
            </a:r>
            <a:br>
              <a:rPr lang="fa-IR" sz="4800" dirty="0" smtClean="0"/>
            </a:br>
            <a:endParaRPr lang="fa-IR" sz="4800" dirty="0"/>
          </a:p>
        </p:txBody>
      </p:sp>
      <p:sp>
        <p:nvSpPr>
          <p:cNvPr id="3" name="Subtitle 2"/>
          <p:cNvSpPr>
            <a:spLocks noGrp="1"/>
          </p:cNvSpPr>
          <p:nvPr>
            <p:ph type="subTitle" idx="1"/>
          </p:nvPr>
        </p:nvSpPr>
        <p:spPr/>
        <p:txBody>
          <a:bodyPr>
            <a:normAutofit/>
          </a:bodyPr>
          <a:lstStyle/>
          <a:p>
            <a:r>
              <a:rPr lang="fa-IR" sz="6000" dirty="0" smtClean="0">
                <a:solidFill>
                  <a:schemeClr val="tx1"/>
                </a:solidFill>
              </a:rPr>
              <a:t>صفحه فهرست مجله</a:t>
            </a:r>
            <a:endParaRPr lang="fa-IR" sz="6000"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2742167"/>
      </p:ext>
    </p:extLst>
  </p:cSld>
  <p:clrMapOvr>
    <a:masterClrMapping/>
  </p:clrMapOvr>
  <mc:AlternateContent xmlns:mc="http://schemas.openxmlformats.org/markup-compatibility/2006">
    <mc:Choice xmlns:p14="http://schemas.microsoft.com/office/powerpoint/2010/main" Requires="p14">
      <p:transition spd="slow" p14:dur="2000" advTm="20474"/>
    </mc:Choice>
    <mc:Fallback>
      <p:transition spd="slow" advTm="2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92896"/>
            <a:ext cx="8229600" cy="990600"/>
          </a:xfrm>
        </p:spPr>
        <p:txBody>
          <a:bodyPr>
            <a:normAutofit fontScale="90000"/>
          </a:bodyPr>
          <a:lstStyle/>
          <a:p>
            <a:pPr algn="ctr"/>
            <a:r>
              <a:rPr lang="fa-IR" dirty="0" smtClean="0"/>
              <a:t>با تشکر</a:t>
            </a:r>
            <a:br>
              <a:rPr lang="fa-IR" dirty="0" smtClean="0"/>
            </a:b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8098945"/>
      </p:ext>
    </p:extLst>
  </p:cSld>
  <p:clrMapOvr>
    <a:masterClrMapping/>
  </p:clrMapOvr>
  <mc:AlternateContent xmlns:mc="http://schemas.openxmlformats.org/markup-compatibility/2006">
    <mc:Choice xmlns:p14="http://schemas.microsoft.com/office/powerpoint/2010/main" Requires="p14">
      <p:transition spd="slow" p14:dur="2000" advTm="96466"/>
    </mc:Choice>
    <mc:Fallback>
      <p:transition spd="slow" advTm="9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908720"/>
            <a:ext cx="7632848" cy="5416868"/>
          </a:xfrm>
          <a:prstGeom prst="rect">
            <a:avLst/>
          </a:prstGeom>
        </p:spPr>
        <p:txBody>
          <a:bodyPr wrap="square">
            <a:spAutoFit/>
          </a:bodyPr>
          <a:lstStyle/>
          <a:p>
            <a:r>
              <a:rPr lang="fa-IR" sz="1600" dirty="0" smtClean="0"/>
              <a:t>فهرست‌ مطالب‌ مندرج در مجله‌</a:t>
            </a:r>
          </a:p>
          <a:p>
            <a:endParaRPr lang="fa-IR" sz="1600" dirty="0" smtClean="0"/>
          </a:p>
          <a:p>
            <a:r>
              <a:rPr lang="fa-IR" sz="1600" dirty="0" smtClean="0"/>
              <a:t>فهرست بندی مجله، یکی از مهم‌ترین قسمت‌های طراحی شده در صفحه آرایی مجله است. زیرا با وجود ارائه یک فهرست بندی مناسب، مطالب مندرج در مجله به راحتی برای خواننده قابل دسترسی خواهد بود. از این رو کافی است تا خواننده فهرست مطالب مجله را بررسی کرده و موضوع علاقه‌اش را برای مطالعه بیشتر انتخاب کند.</a:t>
            </a:r>
          </a:p>
          <a:p>
            <a:endParaRPr lang="fa-IR" sz="1600" dirty="0" smtClean="0"/>
          </a:p>
          <a:p>
            <a:r>
              <a:rPr lang="fa-IR" sz="1600" dirty="0" smtClean="0"/>
              <a:t>در فهرست بندی مجلات معتبر، از تصاویر مرتبط با مطالب بخش مورد نظر نیز برای راهنمایی بیشتر مخاطب استفاده می‌شود. هم‌چنین ممکن است که جلوه‌های رنگی زیبا نیز برای جذابیت بیشتر فهرست بندی مجلات استفاده شود.</a:t>
            </a:r>
          </a:p>
          <a:p>
            <a:endParaRPr lang="fa-IR" sz="1600" dirty="0" smtClean="0"/>
          </a:p>
          <a:p>
            <a:r>
              <a:rPr lang="fa-IR" sz="1600" dirty="0" smtClean="0"/>
              <a:t> اما مهم‌ترین قسمت انتخاب تیترهای مناسب و مرتبط با مطلب مورد نظر در قسمت فهرست مطالب مجله می‌باشد.</a:t>
            </a:r>
          </a:p>
          <a:p>
            <a:endParaRPr lang="fa-IR" sz="1600" dirty="0" smtClean="0"/>
          </a:p>
          <a:p>
            <a:r>
              <a:rPr lang="fa-IR" sz="1600" dirty="0" smtClean="0"/>
              <a:t>توصیه می‌شود که فهرست مطالب به طور مدون در صفحات اول مجله به چاپ برسد، تا خوانند بتواند به راحتی فهرست مطالب را مورد بررسی قرار دهد و برای جستجوی مطالب مورد نظرش در هر شماره از مجله دچار سردرگمی نشود.</a:t>
            </a:r>
          </a:p>
          <a:p>
            <a:endParaRPr lang="fa-IR" sz="1600" dirty="0" smtClean="0"/>
          </a:p>
          <a:p>
            <a:r>
              <a:rPr lang="fa-IR" sz="1600" dirty="0" smtClean="0"/>
              <a:t>معمولا در صفحه فهرست فضای منفی نسبت به فضای مثبت بیشتر است زیرا مخاطب باید بتواند به راحتی عناوین و شماره صفحات را پیدا کند. نوع و اندازه فونت در صفحه فهرست می تواند با فونت سایر متون مجله متفاوت باشد. در بسیاری از مواقع شناسنامه مجله نیز در صفحه فهرست قرار می گیرد. فهرست بیشتر مجلات یک صفحه است اما گاهی فهرست را در یک ستون یا نصف صفحه جای می دهند و بقیه صفحه با سخن سردبیر کامل می شود.</a:t>
            </a:r>
            <a:endParaRPr lang="fa-IR"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3819892"/>
      </p:ext>
    </p:extLst>
  </p:cSld>
  <p:clrMapOvr>
    <a:masterClrMapping/>
  </p:clrMapOvr>
  <mc:AlternateContent xmlns:mc="http://schemas.openxmlformats.org/markup-compatibility/2006">
    <mc:Choice xmlns:p14="http://schemas.microsoft.com/office/powerpoint/2010/main" Requires="p14">
      <p:transition spd="slow" p14:dur="2000" advTm="151102"/>
    </mc:Choice>
    <mc:Fallback>
      <p:transition spd="slow" advTm="15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فتوشاپ\صفحه آرایی\صفحه فهرست\fina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80728"/>
            <a:ext cx="6950541" cy="525658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8929144"/>
      </p:ext>
    </p:extLst>
  </p:cSld>
  <p:clrMapOvr>
    <a:masterClrMapping/>
  </p:clrMapOvr>
  <mc:AlternateContent xmlns:mc="http://schemas.openxmlformats.org/markup-compatibility/2006">
    <mc:Choice xmlns:p14="http://schemas.microsoft.com/office/powerpoint/2010/main" Requires="p14">
      <p:transition spd="slow" p14:dur="2000" advTm="65206"/>
    </mc:Choice>
    <mc:Fallback>
      <p:transition spd="slow" advTm="6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76672"/>
            <a:ext cx="8352928" cy="6186309"/>
          </a:xfrm>
          <a:prstGeom prst="rect">
            <a:avLst/>
          </a:prstGeom>
        </p:spPr>
        <p:txBody>
          <a:bodyPr wrap="square">
            <a:spAutoFit/>
          </a:bodyPr>
          <a:lstStyle/>
          <a:p>
            <a:endParaRPr lang="fa-IR" dirty="0" smtClean="0">
              <a:effectLst/>
            </a:endParaRPr>
          </a:p>
          <a:p>
            <a:r>
              <a:rPr lang="fa-IR" b="1" dirty="0" smtClean="0">
                <a:effectLst/>
              </a:rPr>
              <a:t>مشخصات شناسنامه‌ مجله‌</a:t>
            </a:r>
          </a:p>
          <a:p>
            <a:r>
              <a:rPr lang="fa-IR" dirty="0" smtClean="0">
                <a:effectLst/>
              </a:rPr>
              <a:t>یکی از مهم‌ترین قسمت‌هایی که خواننده را با مجله آشنا می‌کند و او را به خواند مجله ترغیب می‌کند شناسنامه یک مجله می­باشد. شناسنامه مجله بنا بر نوع مجله، در قالب نسبتاً گسترده و مفصلی برای آشنایی بیشتر مخاطب بیان می‌شود.</a:t>
            </a:r>
          </a:p>
          <a:p>
            <a:r>
              <a:rPr lang="fa-IR" dirty="0" smtClean="0">
                <a:effectLst/>
              </a:rPr>
              <a:t>در درجه اول در قسمت شناسنامه مجله نام مجله و سپس شماره‌ و تاریخ‌ روز، ماه‌ و سال‌ ، شماره مسلسل‌ مجله‌، هفتگی‌ یا دو هفتگی‌، ماهانه‌ یا فصلنامه‌ بودن‌ مجله برای آشنایی بیشتر مخاطب با شیوه نوبت انتشار و زمان ارائه مجله به چاپ می‌رسد.</a:t>
            </a:r>
          </a:p>
          <a:p>
            <a:r>
              <a:rPr lang="fa-IR" dirty="0" smtClean="0">
                <a:effectLst/>
              </a:rPr>
              <a:t>در ادامه نام صاحب امتیاز مجله، مدیرمسئول، ناشر، مدیر امور اداری‌، سردبیر یا شورای‌ نظارت‌ نویسندگان‌، معاون‌، سردبیر و مسئول‌ آگهی‌ مجله به همراه شماره تلفن‌های ضروری برای تماس با مجله مورد نظر به چاپ خواهد رسید. هم‌چنین نشانی صندوق پستی و آدرس ایمیل و فکس مجله نیز برای ارتباط مخاطبان با مجله در این قسمت قابل مشاهده خواهد بود.</a:t>
            </a:r>
          </a:p>
          <a:p>
            <a:r>
              <a:rPr lang="fa-IR" dirty="0" smtClean="0">
                <a:effectLst/>
              </a:rPr>
              <a:t>از دیگر مشخصاتی که در قسمت شناسنامه مجله باید به چاپ برسد، شماره تلفن چاپ خانه و نام چاپخانه مجله است. هم‌چنین نام گرافیست­ها و عکاسان مجله و چگونگی تک فروشی و کلی فروشی مجله نیز برای آشنایی بیشتر مخاطبان باید در این قسمت به طور دقیق بیان شود. تا در صورت نیاز مخاطب بتواند به عنوان مثال اشتراک یک ساله مجله را برای استفاده تهیه نماید.</a:t>
            </a:r>
          </a:p>
          <a:p>
            <a:r>
              <a:rPr lang="fa-IR" b="1" dirty="0" smtClean="0">
                <a:effectLst/>
              </a:rPr>
              <a:t>محل مناسب جهت‌ چاپ‌ شناسنامه‌ مجله‌</a:t>
            </a:r>
          </a:p>
          <a:p>
            <a:r>
              <a:rPr lang="fa-IR" dirty="0" smtClean="0">
                <a:effectLst/>
              </a:rPr>
              <a:t>برای چاپ شناسنامه مجله معمولاً صفحات اول و یا آخر در نظر گرفته می‌شود، که از اهمیت بیشتری نزد مخاطب برخوردار هستند. از این رو توصیه می‌شود که برای حفظ انسجام شناسنامه مجله، آن را در یک قالب یک دست و مناسب با پس‌زمینه سفید در تمامی شماره‌های مجله به چاپ برسانید.</a:t>
            </a:r>
          </a:p>
          <a:p>
            <a:r>
              <a:rPr lang="fa-IR" dirty="0" smtClean="0">
                <a:effectLst/>
              </a:rPr>
              <a:t>اما اگر علاقه‌مند هستید که از جلوه‌های رنگی در صفحه آرایی شناسنامه مجله بهره بگیرید، فراموش</a:t>
            </a:r>
          </a:p>
          <a:p>
            <a:r>
              <a:rPr lang="fa-IR" dirty="0" smtClean="0">
                <a:effectLst/>
              </a:rPr>
              <a:t>نکنید که رنگ‌های در نظر گرفته شده را، در شماره‌های مختلف جهت حفظ انسجام شناسنامه مجله تغییر ندهید.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2771786"/>
      </p:ext>
    </p:extLst>
  </p:cSld>
  <p:clrMapOvr>
    <a:masterClrMapping/>
  </p:clrMapOvr>
  <mc:AlternateContent xmlns:mc="http://schemas.openxmlformats.org/markup-compatibility/2006">
    <mc:Choice xmlns:p14="http://schemas.microsoft.com/office/powerpoint/2010/main" Requires="p14">
      <p:transition spd="slow" p14:dur="2000" advTm="107423"/>
    </mc:Choice>
    <mc:Fallback>
      <p:transition spd="slow" advTm="10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فتوشاپ\صفحه آرایی\صفحه فهرست\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21702"/>
            <a:ext cx="4153891" cy="5590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فتوشاپ\صفحه آرایی\صفحه فهرست\96+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38" y="721702"/>
            <a:ext cx="4182090" cy="551863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890321"/>
      </p:ext>
    </p:extLst>
  </p:cSld>
  <p:clrMapOvr>
    <a:masterClrMapping/>
  </p:clrMapOvr>
  <mc:AlternateContent xmlns:mc="http://schemas.openxmlformats.org/markup-compatibility/2006">
    <mc:Choice xmlns:p14="http://schemas.microsoft.com/office/powerpoint/2010/main" Requires="p14">
      <p:transition spd="slow" p14:dur="2000" advTm="41473"/>
    </mc:Choice>
    <mc:Fallback>
      <p:transition spd="slow" advTm="4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فتوشاپ\صفحه آرایی\صفحه فهرست\3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789369"/>
            <a:ext cx="3999639" cy="565694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فتوشاپ\صفحه آرایی\صفحه فهرست\11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533" y="823987"/>
            <a:ext cx="4223775" cy="562233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1866049"/>
      </p:ext>
    </p:extLst>
  </p:cSld>
  <p:clrMapOvr>
    <a:masterClrMapping/>
  </p:clrMapOvr>
  <mc:AlternateContent xmlns:mc="http://schemas.openxmlformats.org/markup-compatibility/2006">
    <mc:Choice xmlns:p14="http://schemas.microsoft.com/office/powerpoint/2010/main" Requires="p14">
      <p:transition spd="slow" p14:dur="2000" advTm="62178"/>
    </mc:Choice>
    <mc:Fallback>
      <p:transition spd="slow" advTm="6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E:\فتوشاپ\صفحه آرایی\صفحه فهرست\14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72" y="864195"/>
            <a:ext cx="4136315" cy="5850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فتوشاپ\صفحه آرایی\صفحه فهرست\فهرست 30 نگره.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48680"/>
            <a:ext cx="4245016" cy="576134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6557448"/>
      </p:ext>
    </p:extLst>
  </p:cSld>
  <p:clrMapOvr>
    <a:masterClrMapping/>
  </p:clrMapOvr>
  <mc:AlternateContent xmlns:mc="http://schemas.openxmlformats.org/markup-compatibility/2006">
    <mc:Choice xmlns:p14="http://schemas.microsoft.com/office/powerpoint/2010/main" Requires="p14">
      <p:transition spd="slow" p14:dur="2000" advTm="30160"/>
    </mc:Choice>
    <mc:Fallback>
      <p:transition spd="slow" advTm="3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فتوشاپ\صفحه آرایی\صفحه فهرست\61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20" y="764704"/>
            <a:ext cx="3994681" cy="554461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فتوشاپ\صفحه آرایی\صفحه فهرست\cove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543" y="764704"/>
            <a:ext cx="3858114" cy="554461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0983121"/>
      </p:ext>
    </p:extLst>
  </p:cSld>
  <p:clrMapOvr>
    <a:masterClrMapping/>
  </p:clrMapOvr>
  <mc:AlternateContent xmlns:mc="http://schemas.openxmlformats.org/markup-compatibility/2006">
    <mc:Choice xmlns:p14="http://schemas.microsoft.com/office/powerpoint/2010/main" Requires="p14">
      <p:transition spd="slow" p14:dur="2000" advTm="42203"/>
    </mc:Choice>
    <mc:Fallback>
      <p:transition spd="slow" advTm="4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فتوشاپ\صفحه آرایی\صفحه فهرست\cover_f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42340"/>
            <a:ext cx="4171876" cy="533715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فتوشاپ\صفحه آرایی\صفحه فهرست\index-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951" y="803770"/>
            <a:ext cx="3965521" cy="54757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9643333"/>
      </p:ext>
    </p:extLst>
  </p:cSld>
  <p:clrMapOvr>
    <a:masterClrMapping/>
  </p:clrMapOvr>
  <mc:AlternateContent xmlns:mc="http://schemas.openxmlformats.org/markup-compatibility/2006">
    <mc:Choice xmlns:p14="http://schemas.microsoft.com/office/powerpoint/2010/main" Requires="p14">
      <p:transition spd="slow" p14:dur="2000" advTm="46710"/>
    </mc:Choice>
    <mc:Fallback>
      <p:transition spd="slow" advTm="4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301</TotalTime>
  <Words>598</Words>
  <Application>Microsoft Office PowerPoint</Application>
  <PresentationFormat>On-screen Show (4:3)</PresentationFormat>
  <Paragraphs>24</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Clarity</vt:lpstr>
      <vt:lpstr>جلسه دوم آموزش مجازی درس صفحه آرایی استاد مربوطه:سرکار خانم سعیده منصوری دانشکده فنی دختران شیراز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تشکر </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جلسه دوم آموزش مجازی</dc:title>
  <dc:creator>MRT Pack 20 DVDs</dc:creator>
  <cp:lastModifiedBy>MRT Pack 20 DVDs</cp:lastModifiedBy>
  <cp:revision>11</cp:revision>
  <dcterms:created xsi:type="dcterms:W3CDTF">2020-04-07T10:58:18Z</dcterms:created>
  <dcterms:modified xsi:type="dcterms:W3CDTF">2020-04-07T18:40:39Z</dcterms:modified>
</cp:coreProperties>
</file>