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9" r:id="rId3"/>
    <p:sldId id="270" r:id="rId4"/>
    <p:sldId id="271" r:id="rId5"/>
    <p:sldId id="275" r:id="rId6"/>
    <p:sldId id="272" r:id="rId7"/>
    <p:sldId id="273" r:id="rId8"/>
    <p:sldId id="27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F670420-757A-4F82-98EE-516F48FB44D2}" type="datetimeFigureOut">
              <a:rPr lang="en-US" smtClean="0"/>
              <a:t>4/27/2020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A4AC1D8-E2FB-4B4F-9FB2-313B818CFC8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670420-757A-4F82-98EE-516F48FB44D2}" type="datetimeFigureOut">
              <a:rPr lang="en-US" smtClean="0"/>
              <a:t>4/27/2020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F670420-757A-4F82-98EE-516F48FB44D2}" type="datetimeFigureOut">
              <a:rPr lang="en-US" smtClean="0"/>
              <a:t>4/27/2020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A4AC1D8-E2FB-4B4F-9FB2-313B818CFC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670420-757A-4F82-98EE-516F48FB44D2}" type="datetimeFigureOut">
              <a:rPr lang="en-US" smtClean="0"/>
              <a:t>4/27/2020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F670420-757A-4F82-98EE-516F48FB44D2}" type="datetimeFigureOut">
              <a:rPr lang="en-US" smtClean="0"/>
              <a:t>4/27/2020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A4AC1D8-E2FB-4B4F-9FB2-313B818CFC8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670420-757A-4F82-98EE-516F48FB44D2}" type="datetimeFigureOut">
              <a:rPr lang="en-US" smtClean="0"/>
              <a:t>4/27/2020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F670420-757A-4F82-98EE-516F48FB44D2}" type="datetimeFigureOut">
              <a:rPr lang="en-US" smtClean="0"/>
              <a:t>4/27/2020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F670420-757A-4F82-98EE-516F48FB44D2}" type="datetimeFigureOut">
              <a:rPr lang="en-US" smtClean="0"/>
              <a:t>4/27/2020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F670420-757A-4F82-98EE-516F48FB44D2}" type="datetimeFigureOut">
              <a:rPr lang="en-US" smtClean="0"/>
              <a:t>4/27/2020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670420-757A-4F82-98EE-516F48FB44D2}" type="datetimeFigureOut">
              <a:rPr lang="en-US" smtClean="0"/>
              <a:t>4/27/2020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AC1D8-E2FB-4B4F-9FB2-313B818CFC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F670420-757A-4F82-98EE-516F48FB44D2}" type="datetimeFigureOut">
              <a:rPr lang="en-US" smtClean="0"/>
              <a:t>4/27/2020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AC1D8-E2FB-4B4F-9FB2-313B818CFC85}"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F670420-757A-4F82-98EE-516F48FB44D2}" type="datetimeFigureOut">
              <a:rPr lang="en-US" smtClean="0"/>
              <a:t>4/27/2020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A4AC1D8-E2FB-4B4F-9FB2-313B818CFC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066800"/>
            <a:ext cx="7620000" cy="4876799"/>
          </a:xfrm>
        </p:spPr>
        <p:style>
          <a:lnRef idx="1">
            <a:schemeClr val="accent4"/>
          </a:lnRef>
          <a:fillRef idx="2">
            <a:schemeClr val="accent4"/>
          </a:fillRef>
          <a:effectRef idx="1">
            <a:schemeClr val="accent4"/>
          </a:effectRef>
          <a:fontRef idx="minor">
            <a:schemeClr val="dk1"/>
          </a:fontRef>
        </p:style>
        <p:txBody>
          <a:bodyPr>
            <a:noAutofit/>
          </a:bodyPr>
          <a:lstStyle/>
          <a:p>
            <a:pPr rtl="1">
              <a:lnSpc>
                <a:spcPct val="150000"/>
              </a:lnSpc>
            </a:pPr>
            <a:r>
              <a:rPr lang="fa-IR" sz="4000" b="0" dirty="0" smtClean="0">
                <a:cs typeface="B Nazanin" pitchFamily="2" charset="-78"/>
              </a:rPr>
              <a:t>دانشکده فنی حرفه ای دختران شیراز                                 </a:t>
            </a:r>
            <a:r>
              <a:rPr lang="fa-IR" sz="4400" b="0" dirty="0" smtClean="0">
                <a:cs typeface="B Nazanin" pitchFamily="2" charset="-78"/>
              </a:rPr>
              <a:t>رشته: تربیت مربی کودک</a:t>
            </a:r>
            <a:br>
              <a:rPr lang="fa-IR" sz="4400" b="0" dirty="0" smtClean="0">
                <a:cs typeface="B Nazanin" pitchFamily="2" charset="-78"/>
              </a:rPr>
            </a:br>
            <a:r>
              <a:rPr lang="fa-IR" sz="4400" b="0" dirty="0" smtClean="0">
                <a:cs typeface="B Nazanin" pitchFamily="2" charset="-78"/>
              </a:rPr>
              <a:t>نام درس: قصه گویی </a:t>
            </a:r>
            <a:r>
              <a:rPr lang="fa-IR" sz="2400" b="0" dirty="0" smtClean="0">
                <a:cs typeface="B Nazanin" pitchFamily="2" charset="-78"/>
              </a:rPr>
              <a:t>(</a:t>
            </a:r>
            <a:r>
              <a:rPr lang="fa-IR" sz="2400" b="0" smtClean="0">
                <a:cs typeface="B Nazanin" pitchFamily="2" charset="-78"/>
              </a:rPr>
              <a:t>جلسه </a:t>
            </a:r>
            <a:r>
              <a:rPr lang="fa-IR" sz="2400" b="0" smtClean="0">
                <a:cs typeface="B Nazanin" pitchFamily="2" charset="-78"/>
              </a:rPr>
              <a:t>سوم)         </a:t>
            </a:r>
            <a:r>
              <a:rPr lang="fa-IR" sz="4400" b="0" dirty="0" smtClean="0">
                <a:cs typeface="B Nazanin" pitchFamily="2" charset="-78"/>
              </a:rPr>
              <a:t/>
            </a:r>
            <a:br>
              <a:rPr lang="fa-IR" sz="4400" b="0" dirty="0" smtClean="0">
                <a:cs typeface="B Nazanin" pitchFamily="2" charset="-78"/>
              </a:rPr>
            </a:br>
            <a:r>
              <a:rPr lang="fa-IR" sz="3600" b="0" dirty="0">
                <a:cs typeface="B Nazanin" pitchFamily="2" charset="-78"/>
              </a:rPr>
              <a:t>مدرس:راضیه احمدی </a:t>
            </a:r>
            <a:endParaRPr lang="en-US" sz="4400" b="0" dirty="0">
              <a:cs typeface="B Nazanin" pitchFamily="2" charset="-78"/>
            </a:endParaRPr>
          </a:p>
        </p:txBody>
      </p:sp>
      <p:pic>
        <p:nvPicPr>
          <p:cNvPr id="2050" name="Picture 2" descr="C:\Users\Raziyeh\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447800"/>
            <a:ext cx="1270000" cy="1206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979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7848600" cy="5562599"/>
          </a:xfrm>
        </p:spPr>
        <p:txBody>
          <a:bodyPr>
            <a:normAutofit/>
          </a:bodyPr>
          <a:lstStyle/>
          <a:p>
            <a:pPr algn="ctr" rtl="1">
              <a:lnSpc>
                <a:spcPct val="150000"/>
              </a:lnSpc>
            </a:pPr>
            <a:r>
              <a:rPr lang="fa-IR" sz="3200" b="0" dirty="0" smtClean="0">
                <a:solidFill>
                  <a:schemeClr val="tx1"/>
                </a:solidFill>
                <a:cs typeface="B Nazanin" pitchFamily="2" charset="-78"/>
              </a:rPr>
              <a:t/>
            </a:r>
            <a:br>
              <a:rPr lang="fa-IR" sz="3200" b="0" dirty="0" smtClean="0">
                <a:solidFill>
                  <a:schemeClr val="tx1"/>
                </a:solidFill>
                <a:cs typeface="B Nazanin" pitchFamily="2" charset="-78"/>
              </a:rPr>
            </a:br>
            <a:r>
              <a:rPr lang="fa-IR" sz="3200" b="0" dirty="0" smtClean="0">
                <a:solidFill>
                  <a:schemeClr val="tx1"/>
                </a:solidFill>
                <a:cs typeface="B Nazanin" pitchFamily="2" charset="-78"/>
              </a:rPr>
              <a:t/>
            </a:r>
            <a:br>
              <a:rPr lang="fa-IR" sz="3200" b="0" dirty="0" smtClean="0">
                <a:solidFill>
                  <a:schemeClr val="tx1"/>
                </a:solidFill>
                <a:cs typeface="B Nazanin" pitchFamily="2" charset="-78"/>
              </a:rPr>
            </a:br>
            <a:r>
              <a:rPr lang="fa-IR" sz="3200" b="0" dirty="0" smtClean="0">
                <a:solidFill>
                  <a:schemeClr val="tx1"/>
                </a:solidFill>
                <a:cs typeface="B Nazanin" pitchFamily="2" charset="-78"/>
              </a:rPr>
              <a:t/>
            </a:r>
            <a:br>
              <a:rPr lang="fa-IR" sz="3200" b="0" dirty="0" smtClean="0">
                <a:solidFill>
                  <a:schemeClr val="tx1"/>
                </a:solidFill>
                <a:cs typeface="B Nazanin" pitchFamily="2" charset="-78"/>
              </a:rPr>
            </a:br>
            <a:r>
              <a:rPr lang="fa-IR" sz="3200" b="0" dirty="0" smtClean="0">
                <a:solidFill>
                  <a:schemeClr val="tx1"/>
                </a:solidFill>
                <a:cs typeface="B Nazanin" pitchFamily="2" charset="-78"/>
              </a:rPr>
              <a:t>        </a:t>
            </a:r>
            <a:r>
              <a:rPr lang="fa-IR" sz="2700" b="0" dirty="0" smtClean="0">
                <a:solidFill>
                  <a:srgbClr val="FF0000"/>
                </a:solidFill>
                <a:cs typeface="B Nazanin" pitchFamily="2" charset="-78"/>
              </a:rPr>
              <a:t>1: دقت در تازگی داشتن و نو بودن</a:t>
            </a:r>
            <a:br>
              <a:rPr lang="fa-IR" sz="2700" b="0" dirty="0" smtClean="0">
                <a:solidFill>
                  <a:srgbClr val="FF0000"/>
                </a:solidFill>
                <a:cs typeface="B Nazanin" pitchFamily="2" charset="-78"/>
              </a:rPr>
            </a:br>
            <a:r>
              <a:rPr lang="fa-IR" sz="2700" b="0" dirty="0" smtClean="0">
                <a:solidFill>
                  <a:srgbClr val="FF0000"/>
                </a:solidFill>
                <a:cs typeface="B Nazanin" pitchFamily="2" charset="-78"/>
              </a:rPr>
              <a:t>2:توجه به قابلیت های روایی</a:t>
            </a:r>
            <a:br>
              <a:rPr lang="fa-IR" sz="2700" b="0" dirty="0" smtClean="0">
                <a:solidFill>
                  <a:srgbClr val="FF0000"/>
                </a:solidFill>
                <a:cs typeface="B Nazanin" pitchFamily="2" charset="-78"/>
              </a:rPr>
            </a:br>
            <a:r>
              <a:rPr lang="fa-IR" sz="2700" b="0" dirty="0" smtClean="0">
                <a:solidFill>
                  <a:srgbClr val="FF0000"/>
                </a:solidFill>
                <a:cs typeface="B Nazanin" pitchFamily="2" charset="-78"/>
              </a:rPr>
              <a:t>          3: در نظر داشتن قابلیت های توصیفی</a:t>
            </a:r>
            <a:br>
              <a:rPr lang="fa-IR" sz="2700" b="0" dirty="0" smtClean="0">
                <a:solidFill>
                  <a:srgbClr val="FF0000"/>
                </a:solidFill>
                <a:cs typeface="B Nazanin" pitchFamily="2" charset="-78"/>
              </a:rPr>
            </a:br>
            <a:r>
              <a:rPr lang="fa-IR" sz="2700" b="0" dirty="0" smtClean="0">
                <a:solidFill>
                  <a:srgbClr val="FF0000"/>
                </a:solidFill>
                <a:cs typeface="B Nazanin" pitchFamily="2" charset="-78"/>
              </a:rPr>
              <a:t>                   4: سازگاری با هنجارهای اجتماعی محیط اجرا</a:t>
            </a:r>
            <a:br>
              <a:rPr lang="fa-IR" sz="2700" b="0" dirty="0" smtClean="0">
                <a:solidFill>
                  <a:srgbClr val="FF0000"/>
                </a:solidFill>
                <a:cs typeface="B Nazanin" pitchFamily="2" charset="-78"/>
              </a:rPr>
            </a:br>
            <a:r>
              <a:rPr lang="fa-IR" sz="2700" b="0" dirty="0" smtClean="0">
                <a:solidFill>
                  <a:srgbClr val="FF0000"/>
                </a:solidFill>
                <a:cs typeface="B Nazanin" pitchFamily="2" charset="-78"/>
              </a:rPr>
              <a:t>5: خاستگاه فرهنگی ادبی قصه</a:t>
            </a:r>
            <a:endParaRPr lang="en-US" sz="2700" b="0" dirty="0">
              <a:solidFill>
                <a:srgbClr val="FF0000"/>
              </a:solidFill>
              <a:cs typeface="B Nazanin" pitchFamily="2" charset="-78"/>
            </a:endParaRPr>
          </a:p>
        </p:txBody>
      </p:sp>
      <p:sp>
        <p:nvSpPr>
          <p:cNvPr id="3" name="Text Placeholder 2"/>
          <p:cNvSpPr>
            <a:spLocks noGrp="1"/>
          </p:cNvSpPr>
          <p:nvPr>
            <p:ph type="body" idx="1"/>
          </p:nvPr>
        </p:nvSpPr>
        <p:spPr>
          <a:xfrm>
            <a:off x="838200" y="304801"/>
            <a:ext cx="6484088" cy="609599"/>
          </a:xfrm>
        </p:spPr>
        <p:txBody>
          <a:bodyPr>
            <a:normAutofit fontScale="92500"/>
          </a:bodyPr>
          <a:lstStyle/>
          <a:p>
            <a:pPr algn="ctr" rtl="1"/>
            <a:r>
              <a:rPr lang="fa-IR" sz="3200" b="1" u="sng" dirty="0" smtClean="0">
                <a:cs typeface="B Nazanin" pitchFamily="2" charset="-78"/>
              </a:rPr>
              <a:t>انتخاب با توجه به ارزش های</a:t>
            </a:r>
            <a:r>
              <a:rPr lang="en-US" sz="3200" b="1" u="sng" dirty="0" smtClean="0">
                <a:cs typeface="B Nazanin" pitchFamily="2" charset="-78"/>
              </a:rPr>
              <a:t> </a:t>
            </a:r>
            <a:r>
              <a:rPr lang="fa-IR" sz="3200" b="1" u="sng" dirty="0" smtClean="0">
                <a:cs typeface="B Nazanin" pitchFamily="2" charset="-78"/>
              </a:rPr>
              <a:t>مورد انتظار در قصه</a:t>
            </a:r>
            <a:endParaRPr lang="en-US" sz="3200" b="1" u="sng" dirty="0">
              <a:cs typeface="B Nazanin" pitchFamily="2" charset="-78"/>
            </a:endParaRPr>
          </a:p>
        </p:txBody>
      </p:sp>
      <p:sp>
        <p:nvSpPr>
          <p:cNvPr id="4" name="Down Arrow Callout 3"/>
          <p:cNvSpPr/>
          <p:nvPr/>
        </p:nvSpPr>
        <p:spPr>
          <a:xfrm>
            <a:off x="1226127" y="1143000"/>
            <a:ext cx="5715000" cy="19050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752600" y="1524000"/>
            <a:ext cx="5029200" cy="369332"/>
          </a:xfrm>
          <a:prstGeom prst="rect">
            <a:avLst/>
          </a:prstGeom>
          <a:noFill/>
        </p:spPr>
        <p:txBody>
          <a:bodyPr wrap="square" rtlCol="0">
            <a:spAutoFit/>
          </a:bodyPr>
          <a:lstStyle/>
          <a:p>
            <a:r>
              <a:rPr lang="fa-IR" dirty="0" smtClean="0">
                <a:solidFill>
                  <a:srgbClr val="FFFF00"/>
                </a:solidFill>
              </a:rPr>
              <a:t>نکاتی که در انتخاب قصه باید به آنها  توجه کرد</a:t>
            </a:r>
            <a:endParaRPr lang="en-US" dirty="0">
              <a:solidFill>
                <a:srgbClr val="FFFF00"/>
              </a:solidFill>
            </a:endParaRPr>
          </a:p>
        </p:txBody>
      </p:sp>
    </p:spTree>
    <p:extLst>
      <p:ext uri="{BB962C8B-B14F-4D97-AF65-F5344CB8AC3E}">
        <p14:creationId xmlns:p14="http://schemas.microsoft.com/office/powerpoint/2010/main" val="1649096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76400"/>
            <a:ext cx="7696200" cy="4800599"/>
          </a:xfrm>
        </p:spPr>
        <p:txBody>
          <a:bodyPr>
            <a:normAutofit/>
          </a:bodyPr>
          <a:lstStyle/>
          <a:p>
            <a:pPr rtl="1">
              <a:lnSpc>
                <a:spcPct val="150000"/>
              </a:lnSpc>
            </a:pPr>
            <a:r>
              <a:rPr lang="fa-IR" sz="2800" dirty="0" smtClean="0">
                <a:solidFill>
                  <a:srgbClr val="FF0000"/>
                </a:solidFill>
                <a:cs typeface="B Nazanin" pitchFamily="2" charset="-78"/>
              </a:rPr>
              <a:t>1:دقت در تازگی داشتن و نو بودن</a:t>
            </a:r>
            <a:r>
              <a:rPr lang="fa-IR" sz="2800" dirty="0" smtClean="0">
                <a:solidFill>
                  <a:schemeClr val="tx1"/>
                </a:solidFill>
                <a:cs typeface="B Nazanin" pitchFamily="2" charset="-78"/>
              </a:rPr>
              <a:t/>
            </a:r>
            <a:br>
              <a:rPr lang="fa-IR" sz="2800" dirty="0" smtClean="0">
                <a:solidFill>
                  <a:schemeClr val="tx1"/>
                </a:solidFill>
                <a:cs typeface="B Nazanin" pitchFamily="2" charset="-78"/>
              </a:rPr>
            </a:br>
            <a:r>
              <a:rPr lang="fa-IR" sz="2000" dirty="0" smtClean="0">
                <a:solidFill>
                  <a:schemeClr val="tx1"/>
                </a:solidFill>
                <a:cs typeface="B Nazanin" pitchFamily="2" charset="-78"/>
              </a:rPr>
              <a:t>فسانه گشت و کهن شد حدیث اسکندر               سخن نوآر که نو را حلاوتی است دگر</a:t>
            </a:r>
            <a:r>
              <a:rPr lang="fa-IR" sz="2000" b="0" dirty="0" smtClean="0">
                <a:solidFill>
                  <a:schemeClr val="tx1"/>
                </a:solidFill>
                <a:cs typeface="B Nazanin" pitchFamily="2" charset="-78"/>
              </a:rPr>
              <a:t/>
            </a:r>
            <a:br>
              <a:rPr lang="fa-IR" sz="2000" b="0" dirty="0" smtClean="0">
                <a:solidFill>
                  <a:schemeClr val="tx1"/>
                </a:solidFill>
                <a:cs typeface="B Nazanin" pitchFamily="2" charset="-78"/>
              </a:rPr>
            </a:br>
            <a:r>
              <a:rPr lang="fa-IR" sz="2000" b="0" dirty="0" smtClean="0">
                <a:solidFill>
                  <a:schemeClr val="tx1"/>
                </a:solidFill>
                <a:cs typeface="B Nazanin" pitchFamily="2" charset="-78"/>
              </a:rPr>
              <a:t/>
            </a:r>
            <a:br>
              <a:rPr lang="fa-IR" sz="2000" b="0" dirty="0" smtClean="0">
                <a:solidFill>
                  <a:schemeClr val="tx1"/>
                </a:solidFill>
                <a:cs typeface="B Nazanin" pitchFamily="2" charset="-78"/>
              </a:rPr>
            </a:br>
            <a:r>
              <a:rPr lang="fa-IR" sz="2000" b="0" dirty="0" smtClean="0">
                <a:solidFill>
                  <a:schemeClr val="tx1"/>
                </a:solidFill>
                <a:cs typeface="B Nazanin" pitchFamily="2" charset="-78"/>
              </a:rPr>
              <a:t>خوشبختانه در کشوری که ما زندگی میکنیم از جهت دسترسی به قصه های نو و تازه مشکلی وجود نداردو فرهنگ شفاهی و مکتوب ما مملو از قصه های جذاب و شنیدنی است.قصه گو نباید به قصه های دم دستی و پیش پا افتاده بسنده کند.</a:t>
            </a:r>
            <a:br>
              <a:rPr lang="fa-IR" sz="2000" b="0" dirty="0" smtClean="0">
                <a:solidFill>
                  <a:schemeClr val="tx1"/>
                </a:solidFill>
                <a:cs typeface="B Nazanin" pitchFamily="2" charset="-78"/>
              </a:rPr>
            </a:br>
            <a:r>
              <a:rPr lang="fa-IR" sz="2000" b="0" dirty="0" smtClean="0">
                <a:solidFill>
                  <a:schemeClr val="tx1"/>
                </a:solidFill>
                <a:cs typeface="B Nazanin" pitchFamily="2" charset="-78"/>
              </a:rPr>
              <a:t>جذابیت و کشش،عنصری است که جزء لاینفک و جدانشدنی قصه هاست و شنونده خواهان دنبال کردن ماجراست و همراه او تا پایان قصه پیش می رود . حالا اگر قصه نو نباشد و پایان آن برای همه پیدا باشد،قصه گویی یک عامل موثر خود را از دست می دهد و قصه گو مجبور است که خلاء آن را با تلاش مضاعف  در اجرا و دیگر عوامل جبران کند.</a:t>
            </a:r>
            <a:endParaRPr lang="en-US" sz="2800" b="0" dirty="0">
              <a:solidFill>
                <a:schemeClr val="tx1"/>
              </a:solidFill>
              <a:cs typeface="B Nazanin" pitchFamily="2" charset="-78"/>
            </a:endParaRPr>
          </a:p>
        </p:txBody>
      </p:sp>
      <p:sp>
        <p:nvSpPr>
          <p:cNvPr id="3" name="Text Placeholder 2"/>
          <p:cNvSpPr>
            <a:spLocks noGrp="1"/>
          </p:cNvSpPr>
          <p:nvPr>
            <p:ph type="body" idx="1"/>
          </p:nvPr>
        </p:nvSpPr>
        <p:spPr>
          <a:xfrm>
            <a:off x="914400" y="381000"/>
            <a:ext cx="6255488" cy="743507"/>
          </a:xfrm>
        </p:spPr>
        <p:txBody>
          <a:bodyPr>
            <a:normAutofit fontScale="92500"/>
          </a:bodyPr>
          <a:lstStyle/>
          <a:p>
            <a:pPr lvl="0" algn="ctr" rtl="1">
              <a:buClr>
                <a:srgbClr val="B13F9A"/>
              </a:buClr>
            </a:pPr>
            <a:r>
              <a:rPr lang="fa-IR" sz="3000" b="1" u="sng" dirty="0">
                <a:solidFill>
                  <a:prstClr val="black"/>
                </a:solidFill>
                <a:cs typeface="B Nazanin" pitchFamily="2" charset="-78"/>
              </a:rPr>
              <a:t>انتخاب با توجه به ارزش های</a:t>
            </a:r>
            <a:r>
              <a:rPr lang="en-US" sz="3000" b="1" u="sng" dirty="0">
                <a:solidFill>
                  <a:prstClr val="black"/>
                </a:solidFill>
                <a:cs typeface="B Nazanin" pitchFamily="2" charset="-78"/>
              </a:rPr>
              <a:t> </a:t>
            </a:r>
            <a:r>
              <a:rPr lang="fa-IR" sz="3000" b="1" u="sng" dirty="0">
                <a:solidFill>
                  <a:prstClr val="black"/>
                </a:solidFill>
                <a:cs typeface="B Nazanin" pitchFamily="2" charset="-78"/>
              </a:rPr>
              <a:t>مورد انتظار در قصه</a:t>
            </a:r>
            <a:endParaRPr lang="en-US" sz="3000" b="1" u="sng" dirty="0">
              <a:solidFill>
                <a:prstClr val="black"/>
              </a:solidFill>
              <a:cs typeface="B Nazanin" pitchFamily="2" charset="-78"/>
            </a:endParaRPr>
          </a:p>
        </p:txBody>
      </p:sp>
    </p:spTree>
    <p:extLst>
      <p:ext uri="{BB962C8B-B14F-4D97-AF65-F5344CB8AC3E}">
        <p14:creationId xmlns:p14="http://schemas.microsoft.com/office/powerpoint/2010/main" val="30025790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7848600" cy="5943600"/>
          </a:xfrm>
        </p:spPr>
        <p:txBody>
          <a:bodyPr>
            <a:normAutofit fontScale="90000"/>
          </a:bodyPr>
          <a:lstStyle/>
          <a:p>
            <a:pPr rtl="1">
              <a:lnSpc>
                <a:spcPct val="200000"/>
              </a:lnSpc>
            </a:pPr>
            <a:r>
              <a:rPr lang="fa-IR" sz="3200" dirty="0" smtClean="0">
                <a:solidFill>
                  <a:srgbClr val="FF0000"/>
                </a:solidFill>
                <a:cs typeface="B Nazanin" pitchFamily="2" charset="-78"/>
              </a:rPr>
              <a:t>2: توجه به قابلیت های روایی </a:t>
            </a:r>
            <a:br>
              <a:rPr lang="fa-IR" sz="3200" dirty="0" smtClean="0">
                <a:solidFill>
                  <a:srgbClr val="FF0000"/>
                </a:solidFill>
                <a:cs typeface="B Nazanin" pitchFamily="2" charset="-78"/>
              </a:rPr>
            </a:br>
            <a:r>
              <a:rPr lang="fa-IR" sz="3200" dirty="0" smtClean="0">
                <a:solidFill>
                  <a:srgbClr val="FF0000"/>
                </a:solidFill>
                <a:cs typeface="B Nazanin" pitchFamily="2" charset="-78"/>
              </a:rPr>
              <a:t>*</a:t>
            </a:r>
            <a:r>
              <a:rPr lang="fa-IR" sz="2000" b="0" dirty="0" smtClean="0">
                <a:solidFill>
                  <a:schemeClr val="tx1"/>
                </a:solidFill>
                <a:cs typeface="B Nazanin" pitchFamily="2" charset="-78"/>
              </a:rPr>
              <a:t>نکته ی مهم دیگر قابلیت روایی است . یعنی اینکه قصه مناسب نقل باشد و بتوان ان را به راحتی روایت کرد </a:t>
            </a:r>
            <a:br>
              <a:rPr lang="fa-IR" sz="2000" b="0" dirty="0" smtClean="0">
                <a:solidFill>
                  <a:schemeClr val="tx1"/>
                </a:solidFill>
                <a:cs typeface="B Nazanin" pitchFamily="2" charset="-78"/>
              </a:rPr>
            </a:br>
            <a:r>
              <a:rPr lang="fa-IR" sz="2000" b="0" dirty="0" smtClean="0">
                <a:solidFill>
                  <a:schemeClr val="tx1"/>
                </a:solidFill>
                <a:cs typeface="B Nazanin" pitchFamily="2" charset="-78"/>
              </a:rPr>
              <a:t>قصه های مناسب نقل  قصه هایی هستند که بر پایه روایت بنا شده اند و این راوی است که از همه چیز با خبر است از ذهنیت قهرمان گرفته تا توطئه هایی که شخصیت ها ی بد و منفی قصه در سر دارند.</a:t>
            </a:r>
            <a:br>
              <a:rPr lang="fa-IR" sz="2000" b="0" dirty="0" smtClean="0">
                <a:solidFill>
                  <a:schemeClr val="tx1"/>
                </a:solidFill>
                <a:cs typeface="B Nazanin" pitchFamily="2" charset="-78"/>
              </a:rPr>
            </a:br>
            <a:r>
              <a:rPr lang="fa-IR" sz="2000" b="0" dirty="0" smtClean="0">
                <a:solidFill>
                  <a:schemeClr val="tx1"/>
                </a:solidFill>
                <a:cs typeface="B Nazanin" pitchFamily="2" charset="-78"/>
              </a:rPr>
              <a:t>* در قصه های منلسب نقل از آنجا که اغلب با مخاطب عام شکل گرفته اند و در  میان این نوع مخاطب افراد بی سواد و کم سواد حضور دارند،راوی بار پیوستگی بخش های داستان را بر دوش می کشد </a:t>
            </a:r>
            <a:br>
              <a:rPr lang="fa-IR" sz="2000" b="0" dirty="0" smtClean="0">
                <a:solidFill>
                  <a:schemeClr val="tx1"/>
                </a:solidFill>
                <a:cs typeface="B Nazanin" pitchFamily="2" charset="-78"/>
              </a:rPr>
            </a:br>
            <a:r>
              <a:rPr lang="fa-IR" sz="2000" b="0" dirty="0" smtClean="0">
                <a:solidFill>
                  <a:schemeClr val="tx1"/>
                </a:solidFill>
                <a:cs typeface="B Nazanin" pitchFamily="2" charset="-78"/>
              </a:rPr>
              <a:t>*قصه هایی که از خصیصه ی روایی بودن برخوردارند اغلی قصه هایی هستند متعلق به زمان های گذشته.</a:t>
            </a:r>
            <a:br>
              <a:rPr lang="fa-IR" sz="2000" b="0" dirty="0" smtClean="0">
                <a:solidFill>
                  <a:schemeClr val="tx1"/>
                </a:solidFill>
                <a:cs typeface="B Nazanin" pitchFamily="2" charset="-78"/>
              </a:rPr>
            </a:br>
            <a:r>
              <a:rPr lang="fa-IR" sz="2000" b="0" dirty="0">
                <a:solidFill>
                  <a:schemeClr val="tx1"/>
                </a:solidFill>
                <a:cs typeface="B Nazanin" pitchFamily="2" charset="-78"/>
              </a:rPr>
              <a:t>*</a:t>
            </a:r>
            <a:r>
              <a:rPr lang="fa-IR" sz="2000" b="0" dirty="0" smtClean="0">
                <a:solidFill>
                  <a:schemeClr val="tx1"/>
                </a:solidFill>
                <a:cs typeface="B Nazanin" pitchFamily="2" charset="-78"/>
              </a:rPr>
              <a:t>جادوی عبارت یکی بود‌یکی نبود شاه کلیدی است که دروازه‌ی ورود به هر نوع قصه‌ی مناسب نقل را باز می‌کند.</a:t>
            </a:r>
            <a:br>
              <a:rPr lang="fa-IR" sz="2000" b="0" dirty="0" smtClean="0">
                <a:solidFill>
                  <a:schemeClr val="tx1"/>
                </a:solidFill>
                <a:cs typeface="B Nazanin" pitchFamily="2" charset="-78"/>
              </a:rPr>
            </a:br>
            <a:r>
              <a:rPr lang="fa-IR" sz="2000" b="0" dirty="0" smtClean="0">
                <a:solidFill>
                  <a:schemeClr val="tx1"/>
                </a:solidFill>
                <a:cs typeface="B Nazanin" pitchFamily="2" charset="-78"/>
              </a:rPr>
              <a:t>*دیگر ویژگی شکل نگارش ثصه های مناسب نقل ،نوع بیان گفتگو میان شخصیت های قصه است.</a:t>
            </a:r>
            <a:r>
              <a:rPr lang="fa-IR" sz="3200" b="0" dirty="0" smtClean="0">
                <a:solidFill>
                  <a:srgbClr val="FF0000"/>
                </a:solidFill>
                <a:cs typeface="B Nazanin" pitchFamily="2" charset="-78"/>
              </a:rPr>
              <a:t/>
            </a:r>
            <a:br>
              <a:rPr lang="fa-IR" sz="3200" b="0" dirty="0" smtClean="0">
                <a:solidFill>
                  <a:srgbClr val="FF0000"/>
                </a:solidFill>
                <a:cs typeface="B Nazanin" pitchFamily="2" charset="-78"/>
              </a:rPr>
            </a:br>
            <a:endParaRPr lang="en-US" sz="3200" b="0" dirty="0">
              <a:solidFill>
                <a:srgbClr val="FF0000"/>
              </a:solidFill>
              <a:cs typeface="B Nazanin" pitchFamily="2" charset="-78"/>
            </a:endParaRPr>
          </a:p>
        </p:txBody>
      </p:sp>
      <p:sp>
        <p:nvSpPr>
          <p:cNvPr id="3" name="Text Placeholder 2"/>
          <p:cNvSpPr>
            <a:spLocks noGrp="1"/>
          </p:cNvSpPr>
          <p:nvPr>
            <p:ph type="body" idx="1"/>
          </p:nvPr>
        </p:nvSpPr>
        <p:spPr>
          <a:xfrm>
            <a:off x="1066800" y="381001"/>
            <a:ext cx="6255488" cy="685800"/>
          </a:xfrm>
        </p:spPr>
        <p:txBody>
          <a:bodyPr>
            <a:normAutofit fontScale="85000" lnSpcReduction="10000"/>
          </a:bodyPr>
          <a:lstStyle/>
          <a:p>
            <a:pPr lvl="0" algn="ctr" rtl="1">
              <a:buClr>
                <a:srgbClr val="B13F9A"/>
              </a:buClr>
            </a:pPr>
            <a:r>
              <a:rPr lang="fa-IR" sz="3200" b="1" u="sng" dirty="0">
                <a:solidFill>
                  <a:prstClr val="black"/>
                </a:solidFill>
                <a:cs typeface="B Nazanin" pitchFamily="2" charset="-78"/>
              </a:rPr>
              <a:t>انتخاب با توجه به ارزش های</a:t>
            </a:r>
            <a:r>
              <a:rPr lang="en-US" sz="3200" b="1" u="sng" dirty="0">
                <a:solidFill>
                  <a:prstClr val="black"/>
                </a:solidFill>
                <a:cs typeface="B Nazanin" pitchFamily="2" charset="-78"/>
              </a:rPr>
              <a:t> </a:t>
            </a:r>
            <a:r>
              <a:rPr lang="fa-IR" sz="3200" b="1" u="sng" dirty="0">
                <a:solidFill>
                  <a:prstClr val="black"/>
                </a:solidFill>
                <a:cs typeface="B Nazanin" pitchFamily="2" charset="-78"/>
              </a:rPr>
              <a:t>مورد انتظار در قصه</a:t>
            </a:r>
            <a:endParaRPr lang="en-US" sz="3200" b="1" u="sng" dirty="0">
              <a:solidFill>
                <a:prstClr val="black"/>
              </a:solidFill>
              <a:cs typeface="B Nazanin" pitchFamily="2" charset="-78"/>
            </a:endParaRPr>
          </a:p>
        </p:txBody>
      </p:sp>
    </p:spTree>
    <p:extLst>
      <p:ext uri="{BB962C8B-B14F-4D97-AF65-F5344CB8AC3E}">
        <p14:creationId xmlns:p14="http://schemas.microsoft.com/office/powerpoint/2010/main" val="1611598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152400"/>
            <a:ext cx="7848600" cy="591107"/>
          </a:xfrm>
        </p:spPr>
        <p:txBody>
          <a:bodyPr>
            <a:normAutofit/>
          </a:bodyPr>
          <a:lstStyle/>
          <a:p>
            <a:pPr rtl="1"/>
            <a:r>
              <a:rPr lang="fa-IR" sz="1800" b="1" dirty="0" smtClean="0">
                <a:solidFill>
                  <a:srgbClr val="FF0000"/>
                </a:solidFill>
              </a:rPr>
              <a:t>نمونه ای از یک کتاب تصویری(کمیک) که برای قصه گویی مناسب نیست.</a:t>
            </a:r>
            <a:endParaRPr lang="en-US" sz="1800"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1066800"/>
            <a:ext cx="4032288" cy="5791200"/>
          </a:xfrm>
          <a:prstGeom prst="rect">
            <a:avLst/>
          </a:prstGeom>
        </p:spPr>
      </p:pic>
      <p:sp>
        <p:nvSpPr>
          <p:cNvPr id="5" name="TextBox 4"/>
          <p:cNvSpPr txBox="1"/>
          <p:nvPr/>
        </p:nvSpPr>
        <p:spPr>
          <a:xfrm>
            <a:off x="228600" y="1752600"/>
            <a:ext cx="2590800" cy="584775"/>
          </a:xfrm>
          <a:prstGeom prst="rect">
            <a:avLst/>
          </a:prstGeom>
          <a:noFill/>
        </p:spPr>
        <p:txBody>
          <a:bodyPr wrap="square" rtlCol="0">
            <a:spAutoFit/>
          </a:bodyPr>
          <a:lstStyle/>
          <a:p>
            <a:pPr algn="r" rtl="1"/>
            <a:r>
              <a:rPr lang="fa-IR" sz="1600" dirty="0" smtClean="0"/>
              <a:t>تفاوت کتاب های تصویری و مصور چیست؟</a:t>
            </a:r>
            <a:endParaRPr lang="en-US" sz="1600" dirty="0"/>
          </a:p>
        </p:txBody>
      </p:sp>
    </p:spTree>
    <p:extLst>
      <p:ext uri="{BB962C8B-B14F-4D97-AF65-F5344CB8AC3E}">
        <p14:creationId xmlns:p14="http://schemas.microsoft.com/office/powerpoint/2010/main" val="37315047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772400" cy="6019799"/>
          </a:xfrm>
        </p:spPr>
        <p:txBody>
          <a:bodyPr>
            <a:normAutofit/>
          </a:bodyPr>
          <a:lstStyle/>
          <a:p>
            <a:pPr rtl="1"/>
            <a:r>
              <a:rPr lang="fa-IR" sz="3200" dirty="0" smtClean="0">
                <a:solidFill>
                  <a:srgbClr val="FF0000"/>
                </a:solidFill>
                <a:cs typeface="B Nazanin" pitchFamily="2" charset="-78"/>
              </a:rPr>
              <a:t/>
            </a:r>
            <a:br>
              <a:rPr lang="fa-IR" sz="3200" dirty="0" smtClean="0">
                <a:solidFill>
                  <a:srgbClr val="FF0000"/>
                </a:solidFill>
                <a:cs typeface="B Nazanin" pitchFamily="2" charset="-78"/>
              </a:rPr>
            </a:br>
            <a:r>
              <a:rPr lang="fa-IR" sz="3200" dirty="0">
                <a:solidFill>
                  <a:srgbClr val="FF0000"/>
                </a:solidFill>
                <a:cs typeface="B Nazanin" pitchFamily="2" charset="-78"/>
              </a:rPr>
              <a:t>3</a:t>
            </a:r>
            <a:r>
              <a:rPr lang="fa-IR" sz="3200" dirty="0" smtClean="0">
                <a:solidFill>
                  <a:srgbClr val="FF0000"/>
                </a:solidFill>
                <a:cs typeface="B Nazanin" pitchFamily="2" charset="-78"/>
              </a:rPr>
              <a:t>: در نظر داشتن قابلیت های توصیفی</a:t>
            </a:r>
            <a:br>
              <a:rPr lang="fa-IR" sz="3200" dirty="0" smtClean="0">
                <a:solidFill>
                  <a:srgbClr val="FF0000"/>
                </a:solidFill>
                <a:cs typeface="B Nazanin" pitchFamily="2" charset="-78"/>
              </a:rPr>
            </a:br>
            <a:r>
              <a:rPr lang="fa-IR" sz="2400" dirty="0" smtClean="0">
                <a:solidFill>
                  <a:schemeClr val="tx1"/>
                </a:solidFill>
                <a:cs typeface="B Nazanin" pitchFamily="2" charset="-78"/>
              </a:rPr>
              <a:t>زمین شوره سنبل برنیارد           در او تخم و عمل ضایع مگردان</a:t>
            </a:r>
            <a:br>
              <a:rPr lang="fa-IR" sz="2400" dirty="0" smtClean="0">
                <a:solidFill>
                  <a:schemeClr val="tx1"/>
                </a:solidFill>
                <a:cs typeface="B Nazanin" pitchFamily="2" charset="-78"/>
              </a:rPr>
            </a:br>
            <a:r>
              <a:rPr lang="fa-IR" sz="2400" b="0" dirty="0" smtClean="0">
                <a:solidFill>
                  <a:schemeClr val="tx1"/>
                </a:solidFill>
                <a:cs typeface="B Nazanin" pitchFamily="2" charset="-78"/>
              </a:rPr>
              <a:t>زمینه و قابلیت های لازم در خود قصه شرط اصلی توفیق در تصویرگری کلمات و عبارات توسط گوینده است.قصه گو هر چقدر به آرایه های کلامی مجهز باشد و قدرت توصیف و تشبیه داشته باشد، اگر قصه ای را که انتخاب کرده؛زمینه ی مورد نظر را نداشته باشد به مصداق تک بیت بالا، تلاش و کوشش بی فایده ای انجام میدهد.</a:t>
            </a:r>
            <a:br>
              <a:rPr lang="fa-IR" sz="2400" b="0" dirty="0" smtClean="0">
                <a:solidFill>
                  <a:schemeClr val="tx1"/>
                </a:solidFill>
                <a:cs typeface="B Nazanin" pitchFamily="2" charset="-78"/>
              </a:rPr>
            </a:br>
            <a:r>
              <a:rPr lang="fa-IR" sz="2400" b="0" dirty="0" smtClean="0">
                <a:solidFill>
                  <a:schemeClr val="tx1"/>
                </a:solidFill>
                <a:cs typeface="B Nazanin" pitchFamily="2" charset="-78"/>
              </a:rPr>
              <a:t>هر قصه مجموعه ای است از حوادث که در صحنه های مختلف شکل می‌گیرد و ماجرایی را بیان می‌کند.گوناگونی حوادث و فراوانی صحنه ها در یک قصه باعث می شود تا زبان تصویری آن از قدرت بالاتری برخوردار است. منظورمان این است که قابلیت توصیفی فراوانی دارد و فراوانی و تنوع صحنه ها، دست قصه گو را برای وصف باز گذاشته است.</a:t>
            </a:r>
            <a:br>
              <a:rPr lang="fa-IR" sz="2400" b="0" dirty="0" smtClean="0">
                <a:solidFill>
                  <a:schemeClr val="tx1"/>
                </a:solidFill>
                <a:cs typeface="B Nazanin" pitchFamily="2" charset="-78"/>
              </a:rPr>
            </a:br>
            <a:r>
              <a:rPr lang="fa-IR" sz="2400" b="0" dirty="0" smtClean="0">
                <a:solidFill>
                  <a:schemeClr val="tx1"/>
                </a:solidFill>
                <a:cs typeface="B Nazanin" pitchFamily="2" charset="-78"/>
              </a:rPr>
              <a:t>برای شناسایی زبان تصویری در یک قصه می توانیم نگاهی سینمایی به قصه داشته باشیم و از نظر بصری شباهتی را بین قصه و فیلم ایجاد کنیم.</a:t>
            </a:r>
            <a:endParaRPr lang="en-US" sz="2400" b="0" dirty="0">
              <a:solidFill>
                <a:schemeClr val="tx1"/>
              </a:solidFill>
              <a:cs typeface="B Nazanin" pitchFamily="2" charset="-78"/>
            </a:endParaRPr>
          </a:p>
        </p:txBody>
      </p:sp>
      <p:sp>
        <p:nvSpPr>
          <p:cNvPr id="3" name="Text Placeholder 2"/>
          <p:cNvSpPr>
            <a:spLocks noGrp="1"/>
          </p:cNvSpPr>
          <p:nvPr>
            <p:ph type="body" idx="1"/>
          </p:nvPr>
        </p:nvSpPr>
        <p:spPr>
          <a:xfrm>
            <a:off x="685800" y="-152400"/>
            <a:ext cx="6636488" cy="838200"/>
          </a:xfrm>
        </p:spPr>
        <p:txBody>
          <a:bodyPr>
            <a:normAutofit/>
          </a:bodyPr>
          <a:lstStyle/>
          <a:p>
            <a:pPr algn="ctr" rtl="1"/>
            <a:r>
              <a:rPr lang="fa-IR" sz="2800" b="1" u="sng" dirty="0">
                <a:cs typeface="B Nazanin" pitchFamily="2" charset="-78"/>
              </a:rPr>
              <a:t>انتخاب با توجه به ارزش های مورد انتظار در قصه</a:t>
            </a:r>
          </a:p>
        </p:txBody>
      </p:sp>
    </p:spTree>
    <p:extLst>
      <p:ext uri="{BB962C8B-B14F-4D97-AF65-F5344CB8AC3E}">
        <p14:creationId xmlns:p14="http://schemas.microsoft.com/office/powerpoint/2010/main" val="710839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399"/>
            <a:ext cx="8001000" cy="5791201"/>
          </a:xfrm>
        </p:spPr>
        <p:txBody>
          <a:bodyPr>
            <a:normAutofit fontScale="90000"/>
          </a:bodyPr>
          <a:lstStyle/>
          <a:p>
            <a:pPr rtl="1">
              <a:lnSpc>
                <a:spcPct val="150000"/>
              </a:lnSpc>
            </a:pPr>
            <a:r>
              <a:rPr lang="fa-IR" sz="2400" dirty="0" smtClean="0">
                <a:solidFill>
                  <a:srgbClr val="FF0000"/>
                </a:solidFill>
                <a:cs typeface="B Nazanin" pitchFamily="2" charset="-78"/>
              </a:rPr>
              <a:t>4: سازگاری با هنجارهای اجتماعی محیط اجرا</a:t>
            </a:r>
            <a:br>
              <a:rPr lang="fa-IR" sz="2400" dirty="0" smtClean="0">
                <a:solidFill>
                  <a:srgbClr val="FF0000"/>
                </a:solidFill>
                <a:cs typeface="B Nazanin" pitchFamily="2" charset="-78"/>
              </a:rPr>
            </a:br>
            <a:r>
              <a:rPr lang="fa-IR" sz="2400" b="0" dirty="0" smtClean="0">
                <a:solidFill>
                  <a:schemeClr val="tx1"/>
                </a:solidFill>
                <a:cs typeface="B Nazanin" pitchFamily="2" charset="-78"/>
              </a:rPr>
              <a:t>توجه به هنجار های اجتماع لازم و همگانی است.</a:t>
            </a:r>
            <a:br>
              <a:rPr lang="fa-IR" sz="2400" b="0" dirty="0" smtClean="0">
                <a:solidFill>
                  <a:schemeClr val="tx1"/>
                </a:solidFill>
                <a:cs typeface="B Nazanin" pitchFamily="2" charset="-78"/>
              </a:rPr>
            </a:br>
            <a:r>
              <a:rPr lang="fa-IR" sz="2400" b="0" dirty="0" smtClean="0">
                <a:solidFill>
                  <a:schemeClr val="tx1"/>
                </a:solidFill>
                <a:cs typeface="B Nazanin" pitchFamily="2" charset="-78"/>
              </a:rPr>
              <a:t>پیوند قصه با ارزش های رفتاری حاکم بر جامعه بسیار مهم است و  قصه گو نباید از آنها غفلت کند.</a:t>
            </a:r>
            <a:br>
              <a:rPr lang="fa-IR" sz="2400" b="0" dirty="0" smtClean="0">
                <a:solidFill>
                  <a:schemeClr val="tx1"/>
                </a:solidFill>
                <a:cs typeface="B Nazanin" pitchFamily="2" charset="-78"/>
              </a:rPr>
            </a:br>
            <a:r>
              <a:rPr lang="fa-IR" sz="2400" b="0" dirty="0" smtClean="0">
                <a:solidFill>
                  <a:schemeClr val="tx1"/>
                </a:solidFill>
                <a:cs typeface="B Nazanin" pitchFamily="2" charset="-78"/>
              </a:rPr>
              <a:t>در انتخاب قصه در این که محتوای این قصه با هنجارهای اجتماعی مکان قصه گویی چه نسبتی دارد باید طرف توجه باشد. در بسیاری از قصه های عامیانه به موضوعاتی اشاره شده که بازگو کردن آن در جمع کودکان و نوجوانان امروز که متاثر از یک فضای مذهبی هستند؛ شایسته نیست.</a:t>
            </a:r>
            <a:br>
              <a:rPr lang="fa-IR" sz="2400" b="0" dirty="0" smtClean="0">
                <a:solidFill>
                  <a:schemeClr val="tx1"/>
                </a:solidFill>
                <a:cs typeface="B Nazanin" pitchFamily="2" charset="-78"/>
              </a:rPr>
            </a:br>
            <a:r>
              <a:rPr lang="fa-IR" sz="2400" b="0" dirty="0" smtClean="0">
                <a:solidFill>
                  <a:schemeClr val="tx1"/>
                </a:solidFill>
                <a:cs typeface="B Nazanin" pitchFamily="2" charset="-78"/>
              </a:rPr>
              <a:t>بعضی از مطالب و واژگان را به هیچ وجه نمی‌توانیم عینا نقل کنیم.گذشته از زشت یا نادرست بودن بعضی از مطالب،گاهی اوقات ممکن است در میان قصه های عامیانه به حوادثی برمی‌خوریم که بیان آنها روح لطیف بچه ها را ممکن است آزرده خاطر کند.</a:t>
            </a:r>
            <a:endParaRPr lang="en-US" sz="2400" b="0" dirty="0">
              <a:solidFill>
                <a:schemeClr val="tx1"/>
              </a:solidFill>
              <a:cs typeface="B Nazanin" pitchFamily="2" charset="-78"/>
            </a:endParaRPr>
          </a:p>
        </p:txBody>
      </p:sp>
      <p:sp>
        <p:nvSpPr>
          <p:cNvPr id="3" name="Text Placeholder 2"/>
          <p:cNvSpPr>
            <a:spLocks noGrp="1"/>
          </p:cNvSpPr>
          <p:nvPr>
            <p:ph type="body" idx="1"/>
          </p:nvPr>
        </p:nvSpPr>
        <p:spPr>
          <a:xfrm>
            <a:off x="990600" y="0"/>
            <a:ext cx="6255488" cy="743507"/>
          </a:xfrm>
        </p:spPr>
        <p:txBody>
          <a:bodyPr>
            <a:normAutofit fontScale="92500"/>
          </a:bodyPr>
          <a:lstStyle/>
          <a:p>
            <a:pPr lvl="0" algn="ctr" rtl="1">
              <a:buClr>
                <a:srgbClr val="B13F9A"/>
              </a:buClr>
            </a:pPr>
            <a:r>
              <a:rPr lang="fa-IR" sz="3000" b="1" u="sng" dirty="0">
                <a:solidFill>
                  <a:prstClr val="black"/>
                </a:solidFill>
                <a:cs typeface="B Nazanin" pitchFamily="2" charset="-78"/>
              </a:rPr>
              <a:t>انتخاب با توجه به ارزش های</a:t>
            </a:r>
            <a:r>
              <a:rPr lang="en-US" sz="3000" b="1" u="sng" dirty="0">
                <a:solidFill>
                  <a:prstClr val="black"/>
                </a:solidFill>
                <a:cs typeface="B Nazanin" pitchFamily="2" charset="-78"/>
              </a:rPr>
              <a:t> </a:t>
            </a:r>
            <a:r>
              <a:rPr lang="fa-IR" sz="3000" b="1" u="sng" dirty="0">
                <a:solidFill>
                  <a:prstClr val="black"/>
                </a:solidFill>
                <a:cs typeface="B Nazanin" pitchFamily="2" charset="-78"/>
              </a:rPr>
              <a:t>مورد انتظار در قصه</a:t>
            </a:r>
            <a:endParaRPr lang="en-US" sz="3000" b="1" u="sng" dirty="0">
              <a:solidFill>
                <a:prstClr val="black"/>
              </a:solidFill>
              <a:cs typeface="B Nazanin" pitchFamily="2" charset="-78"/>
            </a:endParaRPr>
          </a:p>
        </p:txBody>
      </p:sp>
    </p:spTree>
    <p:extLst>
      <p:ext uri="{BB962C8B-B14F-4D97-AF65-F5344CB8AC3E}">
        <p14:creationId xmlns:p14="http://schemas.microsoft.com/office/powerpoint/2010/main" val="21192409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7924800" cy="5943599"/>
          </a:xfrm>
        </p:spPr>
        <p:txBody>
          <a:bodyPr>
            <a:normAutofit/>
          </a:bodyPr>
          <a:lstStyle/>
          <a:p>
            <a:pPr rtl="1">
              <a:lnSpc>
                <a:spcPct val="150000"/>
              </a:lnSpc>
            </a:pPr>
            <a:r>
              <a:rPr lang="fa-IR" sz="3600" b="0" dirty="0" smtClean="0">
                <a:solidFill>
                  <a:srgbClr val="FF0000"/>
                </a:solidFill>
                <a:cs typeface="B Nazanin" pitchFamily="2" charset="-78"/>
              </a:rPr>
              <a:t>5</a:t>
            </a:r>
            <a:r>
              <a:rPr lang="fa-IR" sz="3200" b="0" dirty="0">
                <a:solidFill>
                  <a:srgbClr val="FF0000"/>
                </a:solidFill>
                <a:cs typeface="B Nazanin" pitchFamily="2" charset="-78"/>
              </a:rPr>
              <a:t>: خاستگاه فرهنگی ادبی </a:t>
            </a:r>
            <a:r>
              <a:rPr lang="fa-IR" sz="3200" b="0" dirty="0" smtClean="0">
                <a:solidFill>
                  <a:srgbClr val="FF0000"/>
                </a:solidFill>
                <a:cs typeface="B Nazanin" pitchFamily="2" charset="-78"/>
              </a:rPr>
              <a:t>قصه</a:t>
            </a:r>
            <a:r>
              <a:rPr lang="fa-IR" sz="3600" b="0" dirty="0" smtClean="0">
                <a:solidFill>
                  <a:srgbClr val="FF0000"/>
                </a:solidFill>
                <a:cs typeface="B Nazanin" pitchFamily="2" charset="-78"/>
              </a:rPr>
              <a:t/>
            </a:r>
            <a:br>
              <a:rPr lang="fa-IR" sz="3600" b="0" dirty="0" smtClean="0">
                <a:solidFill>
                  <a:srgbClr val="FF0000"/>
                </a:solidFill>
                <a:cs typeface="B Nazanin" pitchFamily="2" charset="-78"/>
              </a:rPr>
            </a:br>
            <a:r>
              <a:rPr lang="fa-IR" sz="2400" b="0" dirty="0" smtClean="0">
                <a:solidFill>
                  <a:schemeClr val="tx1"/>
                </a:solidFill>
                <a:cs typeface="B Nazanin" pitchFamily="2" charset="-78"/>
              </a:rPr>
              <a:t>استفاده از فرهنگ غنی و پر ارزش ایرانی – اسلامی  که سرشار از آثار گرانبهایی است که باید نسل به نسل به همه  معرفی شود</a:t>
            </a:r>
            <a:r>
              <a:rPr lang="fa-IR" sz="2400" b="0" dirty="0">
                <a:solidFill>
                  <a:srgbClr val="FF0000"/>
                </a:solidFill>
                <a:cs typeface="B Nazanin" pitchFamily="2" charset="-78"/>
              </a:rPr>
              <a:t> </a:t>
            </a:r>
            <a:r>
              <a:rPr lang="fa-IR" sz="2400" b="0" dirty="0" smtClean="0">
                <a:solidFill>
                  <a:srgbClr val="FF0000"/>
                </a:solidFill>
                <a:cs typeface="B Nazanin" pitchFamily="2" charset="-78"/>
              </a:rPr>
              <a:t>مانند:</a:t>
            </a:r>
            <a:r>
              <a:rPr lang="fa-IR" sz="3600" b="0" dirty="0" smtClean="0">
                <a:solidFill>
                  <a:srgbClr val="FF0000"/>
                </a:solidFill>
                <a:cs typeface="B Nazanin" pitchFamily="2" charset="-78"/>
              </a:rPr>
              <a:t/>
            </a:r>
            <a:br>
              <a:rPr lang="fa-IR" sz="3600" b="0" dirty="0" smtClean="0">
                <a:solidFill>
                  <a:srgbClr val="FF0000"/>
                </a:solidFill>
                <a:cs typeface="B Nazanin" pitchFamily="2" charset="-78"/>
              </a:rPr>
            </a:br>
            <a:r>
              <a:rPr lang="fa-IR" sz="2200" b="0" dirty="0" smtClean="0">
                <a:solidFill>
                  <a:srgbClr val="FF0000"/>
                </a:solidFill>
                <a:cs typeface="B Nazanin" pitchFamily="2" charset="-78"/>
              </a:rPr>
              <a:t>مرزبان نامه </a:t>
            </a:r>
            <a:br>
              <a:rPr lang="fa-IR" sz="2200" b="0" dirty="0" smtClean="0">
                <a:solidFill>
                  <a:srgbClr val="FF0000"/>
                </a:solidFill>
                <a:cs typeface="B Nazanin" pitchFamily="2" charset="-78"/>
              </a:rPr>
            </a:br>
            <a:r>
              <a:rPr lang="fa-IR" sz="2200" b="0" dirty="0" smtClean="0">
                <a:solidFill>
                  <a:srgbClr val="FF0000"/>
                </a:solidFill>
                <a:cs typeface="B Nazanin" pitchFamily="2" charset="-78"/>
              </a:rPr>
              <a:t>شاهنامه ی فردوسی </a:t>
            </a:r>
            <a:br>
              <a:rPr lang="fa-IR" sz="2200" b="0" dirty="0" smtClean="0">
                <a:solidFill>
                  <a:srgbClr val="FF0000"/>
                </a:solidFill>
                <a:cs typeface="B Nazanin" pitchFamily="2" charset="-78"/>
              </a:rPr>
            </a:br>
            <a:r>
              <a:rPr lang="fa-IR" sz="2200" b="0" dirty="0" smtClean="0">
                <a:solidFill>
                  <a:srgbClr val="FF0000"/>
                </a:solidFill>
                <a:cs typeface="B Nazanin" pitchFamily="2" charset="-78"/>
              </a:rPr>
              <a:t>تاریخ سیستان </a:t>
            </a:r>
            <a:br>
              <a:rPr lang="fa-IR" sz="2200" b="0" dirty="0" smtClean="0">
                <a:solidFill>
                  <a:srgbClr val="FF0000"/>
                </a:solidFill>
                <a:cs typeface="B Nazanin" pitchFamily="2" charset="-78"/>
              </a:rPr>
            </a:br>
            <a:r>
              <a:rPr lang="fa-IR" sz="2200" b="0" dirty="0" smtClean="0">
                <a:solidFill>
                  <a:srgbClr val="FF0000"/>
                </a:solidFill>
                <a:cs typeface="B Nazanin" pitchFamily="2" charset="-78"/>
              </a:rPr>
              <a:t>ترجمه ی نفسیر طبری </a:t>
            </a:r>
            <a:br>
              <a:rPr lang="fa-IR" sz="2200" b="0" dirty="0" smtClean="0">
                <a:solidFill>
                  <a:srgbClr val="FF0000"/>
                </a:solidFill>
                <a:cs typeface="B Nazanin" pitchFamily="2" charset="-78"/>
              </a:rPr>
            </a:br>
            <a:r>
              <a:rPr lang="fa-IR" sz="2200" b="0" dirty="0" smtClean="0">
                <a:solidFill>
                  <a:srgbClr val="FF0000"/>
                </a:solidFill>
                <a:cs typeface="B Nazanin" pitchFamily="2" charset="-78"/>
              </a:rPr>
              <a:t>کلیله و دمنه </a:t>
            </a:r>
            <a:br>
              <a:rPr lang="fa-IR" sz="2200" b="0" dirty="0" smtClean="0">
                <a:solidFill>
                  <a:srgbClr val="FF0000"/>
                </a:solidFill>
                <a:cs typeface="B Nazanin" pitchFamily="2" charset="-78"/>
              </a:rPr>
            </a:br>
            <a:r>
              <a:rPr lang="fa-IR" sz="2200" b="0" dirty="0" smtClean="0">
                <a:solidFill>
                  <a:srgbClr val="FF0000"/>
                </a:solidFill>
                <a:cs typeface="B Nazanin" pitchFamily="2" charset="-78"/>
              </a:rPr>
              <a:t>داستان سمک عیار </a:t>
            </a:r>
            <a:r>
              <a:rPr lang="fa-IR" sz="3600" b="0" dirty="0" smtClean="0">
                <a:solidFill>
                  <a:srgbClr val="FF0000"/>
                </a:solidFill>
                <a:cs typeface="B Nazanin" pitchFamily="2" charset="-78"/>
              </a:rPr>
              <a:t/>
            </a:r>
            <a:br>
              <a:rPr lang="fa-IR" sz="3600" b="0" dirty="0" smtClean="0">
                <a:solidFill>
                  <a:srgbClr val="FF0000"/>
                </a:solidFill>
                <a:cs typeface="B Nazanin" pitchFamily="2" charset="-78"/>
              </a:rPr>
            </a:br>
            <a:r>
              <a:rPr lang="fa-IR" sz="2200" b="0" dirty="0">
                <a:solidFill>
                  <a:srgbClr val="FF0000"/>
                </a:solidFill>
                <a:cs typeface="B Nazanin" pitchFamily="2" charset="-78"/>
              </a:rPr>
              <a:t>قصص الانبیاء</a:t>
            </a:r>
            <a:endParaRPr lang="en-US" sz="2200" b="0" dirty="0">
              <a:solidFill>
                <a:srgbClr val="FF0000"/>
              </a:solidFill>
              <a:cs typeface="B Nazanin" pitchFamily="2" charset="-78"/>
            </a:endParaRPr>
          </a:p>
        </p:txBody>
      </p:sp>
      <p:sp>
        <p:nvSpPr>
          <p:cNvPr id="3" name="Text Placeholder 2"/>
          <p:cNvSpPr>
            <a:spLocks noGrp="1"/>
          </p:cNvSpPr>
          <p:nvPr>
            <p:ph type="body" idx="1"/>
          </p:nvPr>
        </p:nvSpPr>
        <p:spPr>
          <a:xfrm>
            <a:off x="990600" y="304800"/>
            <a:ext cx="6255488" cy="743507"/>
          </a:xfrm>
        </p:spPr>
        <p:txBody>
          <a:bodyPr>
            <a:normAutofit fontScale="92500"/>
          </a:bodyPr>
          <a:lstStyle/>
          <a:p>
            <a:pPr lvl="0" algn="ctr" rtl="1">
              <a:buClr>
                <a:srgbClr val="B13F9A"/>
              </a:buClr>
            </a:pPr>
            <a:r>
              <a:rPr lang="fa-IR" sz="3000" b="1" u="sng" dirty="0">
                <a:solidFill>
                  <a:prstClr val="black"/>
                </a:solidFill>
                <a:cs typeface="B Nazanin" pitchFamily="2" charset="-78"/>
              </a:rPr>
              <a:t>انتخاب با توجه به ارزش های</a:t>
            </a:r>
            <a:r>
              <a:rPr lang="en-US" sz="3000" b="1" u="sng" dirty="0">
                <a:solidFill>
                  <a:prstClr val="black"/>
                </a:solidFill>
                <a:cs typeface="B Nazanin" pitchFamily="2" charset="-78"/>
              </a:rPr>
              <a:t> </a:t>
            </a:r>
            <a:r>
              <a:rPr lang="fa-IR" sz="3000" b="1" u="sng" dirty="0">
                <a:solidFill>
                  <a:prstClr val="black"/>
                </a:solidFill>
                <a:cs typeface="B Nazanin" pitchFamily="2" charset="-78"/>
              </a:rPr>
              <a:t>مورد انتظار در قصه</a:t>
            </a:r>
            <a:endParaRPr lang="en-US" sz="3000" b="1" u="sng" dirty="0">
              <a:solidFill>
                <a:prstClr val="black"/>
              </a:solidFill>
              <a:cs typeface="B Nazanin" pitchFamily="2" charset="-78"/>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2514600"/>
            <a:ext cx="2380432" cy="316937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2531876"/>
            <a:ext cx="2057400" cy="3131318"/>
          </a:xfrm>
          <a:prstGeom prst="rect">
            <a:avLst/>
          </a:prstGeom>
        </p:spPr>
      </p:pic>
    </p:spTree>
    <p:extLst>
      <p:ext uri="{BB962C8B-B14F-4D97-AF65-F5344CB8AC3E}">
        <p14:creationId xmlns:p14="http://schemas.microsoft.com/office/powerpoint/2010/main" val="4414123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551</TotalTime>
  <Words>131</Words>
  <Application>Microsoft Office PowerPoint</Application>
  <PresentationFormat>On-screen Show (4:3)</PresentationFormat>
  <Paragraphs>16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دانشکده فنی حرفه ای دختران شیراز                                 رشته: تربیت مربی کودک نام درس: قصه گویی (جلسه سوم)          مدرس:راضیه احمدی </vt:lpstr>
      <vt:lpstr>           1: دقت در تازگی داشتن و نو بودن 2:توجه به قابلیت های روایی           3: در نظر داشتن قابلیت های توصیفی                    4: سازگاری با هنجارهای اجتماعی محیط اجرا 5: خاستگاه فرهنگی ادبی قصه</vt:lpstr>
      <vt:lpstr>1:دقت در تازگی داشتن و نو بودن فسانه گشت و کهن شد حدیث اسکندر               سخن نوآر که نو را حلاوتی است دگر  خوشبختانه در کشوری که ما زندگی میکنیم از جهت دسترسی به قصه های نو و تازه مشکلی وجود نداردو فرهنگ شفاهی و مکتوب ما مملو از قصه های جذاب و شنیدنی است.قصه گو نباید به قصه های دم دستی و پیش پا افتاده بسنده کند. جذابیت و کشش،عنصری است که جزء لاینفک و جدانشدنی قصه هاست و شنونده خواهان دنبال کردن ماجراست و همراه او تا پایان قصه پیش می رود . حالا اگر قصه نو نباشد و پایان آن برای همه پیدا باشد،قصه گویی یک عامل موثر خود را از دست می دهد و قصه گو مجبور است که خلاء آن را با تلاش مضاعف  در اجرا و دیگر عوامل جبران کند.</vt:lpstr>
      <vt:lpstr>2: توجه به قابلیت های روایی  *نکته ی مهم دیگر قابلیت روایی است . یعنی اینکه قصه مناسب نقل باشد و بتوان ان را به راحتی روایت کرد  قصه های مناسب نقل  قصه هایی هستند که بر پایه روایت بنا شده اند و این راوی است که از همه چیز با خبر است از ذهنیت قهرمان گرفته تا توطئه هایی که شخصیت ها ی بد و منفی قصه در سر دارند. * در قصه های منلسب نقل از آنجا که اغلب با مخاطب عام شکل گرفته اند و در  میان این نوع مخاطب افراد بی سواد و کم سواد حضور دارند،راوی بار پیوستگی بخش های داستان را بر دوش می کشد  *قصه هایی که از خصیصه ی روایی بودن برخوردارند اغلی قصه هایی هستند متعلق به زمان های گذشته. *جادوی عبارت یکی بود‌یکی نبود شاه کلیدی است که دروازه‌ی ورود به هر نوع قصه‌ی مناسب نقل را باز می‌کند. *دیگر ویژگی شکل نگارش ثصه های مناسب نقل ،نوع بیان گفتگو میان شخصیت های قصه است. </vt:lpstr>
      <vt:lpstr>PowerPoint Presentation</vt:lpstr>
      <vt:lpstr> 3: در نظر داشتن قابلیت های توصیفی زمین شوره سنبل برنیارد           در او تخم و عمل ضایع مگردان زمینه و قابلیت های لازم در خود قصه شرط اصلی توفیق در تصویرگری کلمات و عبارات توسط گوینده است.قصه گو هر چقدر به آرایه های کلامی مجهز باشد و قدرت توصیف و تشبیه داشته باشد، اگر قصه ای را که انتخاب کرده؛زمینه ی مورد نظر را نداشته باشد به مصداق تک بیت بالا، تلاش و کوشش بی فایده ای انجام میدهد. هر قصه مجموعه ای است از حوادث که در صحنه های مختلف شکل می‌گیرد و ماجرایی را بیان می‌کند.گوناگونی حوادث و فراوانی صحنه ها در یک قصه باعث می شود تا زبان تصویری آن از قدرت بالاتری برخوردار است. منظورمان این است که قابلیت توصیفی فراوانی دارد و فراوانی و تنوع صحنه ها، دست قصه گو را برای وصف باز گذاشته است. برای شناسایی زبان تصویری در یک قصه می توانیم نگاهی سینمایی به قصه داشته باشیم و از نظر بصری شباهتی را بین قصه و فیلم ایجاد کنیم.</vt:lpstr>
      <vt:lpstr>4: سازگاری با هنجارهای اجتماعی محیط اجرا توجه به هنجار های اجتماع لازم و همگانی است. پیوند قصه با ارزش های رفتاری حاکم بر جامعه بسیار مهم است و  قصه گو نباید از آنها غفلت کند. در انتخاب قصه در این که محتوای این قصه با هنجارهای اجتماعی مکان قصه گویی چه نسبتی دارد باید طرف توجه باشد. در بسیاری از قصه های عامیانه به موضوعاتی اشاره شده که بازگو کردن آن در جمع کودکان و نوجوانان امروز که متاثر از یک فضای مذهبی هستند؛ شایسته نیست. بعضی از مطالب و واژگان را به هیچ وجه نمی‌توانیم عینا نقل کنیم.گذشته از زشت یا نادرست بودن بعضی از مطالب،گاهی اوقات ممکن است در میان قصه های عامیانه به حوادثی برمی‌خوریم که بیان آنها روح لطیف بچه ها را ممکن است آزرده خاطر کند.</vt:lpstr>
      <vt:lpstr>5: خاستگاه فرهنگی ادبی قصه استفاده از فرهنگ غنی و پر ارزش ایرانی – اسلامی  که سرشار از آثار گرانبهایی است که باید نسل به نسل به همه  معرفی شود مانند: مرزبان نامه  شاهنامه ی فردوسی  تاریخ سیستان  ترجمه ی نفسیر طبری  کلیله و دمنه  داستان سمک عیار  قصص الانبیاء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دانشکده فنی حرفه ای دختران شیراز                   رشته: تربیت مربی کودک نام درس: قصه گویی            مدرس:راضیه احمدی</dc:title>
  <dc:creator>Raziyeh</dc:creator>
  <cp:lastModifiedBy>Raziyeh</cp:lastModifiedBy>
  <cp:revision>93</cp:revision>
  <dcterms:created xsi:type="dcterms:W3CDTF">2020-04-12T17:21:53Z</dcterms:created>
  <dcterms:modified xsi:type="dcterms:W3CDTF">2020-04-27T04:54:02Z</dcterms:modified>
</cp:coreProperties>
</file>