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3" r:id="rId2"/>
    <p:sldId id="264" r:id="rId3"/>
    <p:sldId id="265" r:id="rId4"/>
    <p:sldId id="266" r:id="rId5"/>
    <p:sldId id="267" r:id="rId6"/>
    <p:sldId id="26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F670420-757A-4F82-98EE-516F48FB44D2}" type="datetimeFigureOut">
              <a:rPr lang="en-US" smtClean="0"/>
              <a:t>4/19/2020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F670420-757A-4F82-98EE-516F48FB44D2}" type="datetimeFigureOut">
              <a:rPr lang="en-US" smtClean="0"/>
              <a:t>4/19/2020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A4AC1D8-E2FB-4B4F-9FB2-313B818CFC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F670420-757A-4F82-98EE-516F48FB44D2}" type="datetimeFigureOut">
              <a:rPr lang="en-US" smtClean="0"/>
              <a:t>4/19/2020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F670420-757A-4F82-98EE-516F48FB44D2}" type="datetimeFigureOut">
              <a:rPr lang="en-US" smtClean="0"/>
              <a:t>4/19/2020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F670420-757A-4F82-98EE-516F48FB44D2}" type="datetimeFigureOut">
              <a:rPr lang="en-US" smtClean="0"/>
              <a:t>4/19/2020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4AC1D8-E2FB-4B4F-9FB2-313B818CFC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7848600" cy="5486401"/>
          </a:xfrm>
        </p:spPr>
        <p:txBody>
          <a:bodyPr>
            <a:noAutofit/>
          </a:bodyPr>
          <a:lstStyle/>
          <a:p>
            <a:pPr rtl="1"/>
            <a:r>
              <a:rPr lang="fa-IR" sz="2800" dirty="0" smtClean="0">
                <a:solidFill>
                  <a:srgbClr val="FF0000"/>
                </a:solidFill>
                <a:cs typeface="B Nazanin" pitchFamily="2" charset="-78"/>
              </a:rPr>
              <a:t> 1: تاثیر قصه گویی در انتقال مفاهیم تربیتی</a:t>
            </a:r>
            <a:br>
              <a:rPr lang="fa-IR" sz="2800" dirty="0" smtClean="0">
                <a:solidFill>
                  <a:srgbClr val="FF0000"/>
                </a:solidFill>
                <a:cs typeface="B Nazanin" pitchFamily="2" charset="-78"/>
              </a:rPr>
            </a:br>
            <a:r>
              <a:rPr lang="fa-IR" sz="2800" dirty="0" smtClean="0">
                <a:solidFill>
                  <a:srgbClr val="FF0000"/>
                </a:solidFill>
                <a:cs typeface="B Nazanin" pitchFamily="2" charset="-78"/>
              </a:rPr>
              <a:t>2: نقش قصه گویی در تحکیم روایط خانوادگی</a:t>
            </a:r>
            <a:br>
              <a:rPr lang="fa-IR" sz="2800" dirty="0" smtClean="0">
                <a:solidFill>
                  <a:srgbClr val="FF0000"/>
                </a:solidFill>
                <a:cs typeface="B Nazanin" pitchFamily="2" charset="-78"/>
              </a:rPr>
            </a:br>
            <a:r>
              <a:rPr lang="fa-IR" sz="2800" dirty="0" smtClean="0">
                <a:solidFill>
                  <a:srgbClr val="FF0000"/>
                </a:solidFill>
                <a:cs typeface="B Nazanin" pitchFamily="2" charset="-78"/>
              </a:rPr>
              <a:t>3: پاسداری از ذخایر ادبی با بهره گیری از قصه گویی</a:t>
            </a:r>
            <a:br>
              <a:rPr lang="fa-IR" sz="2800" dirty="0" smtClean="0">
                <a:solidFill>
                  <a:srgbClr val="FF0000"/>
                </a:solidFill>
                <a:cs typeface="B Nazanin" pitchFamily="2" charset="-78"/>
              </a:rPr>
            </a:br>
            <a:r>
              <a:rPr lang="fa-IR" sz="2800" dirty="0" smtClean="0">
                <a:solidFill>
                  <a:srgbClr val="FF0000"/>
                </a:solidFill>
                <a:cs typeface="B Nazanin" pitchFamily="2" charset="-78"/>
              </a:rPr>
              <a:t>4: استفاده از قصه گویی در تقویت باورهای دینی</a:t>
            </a:r>
            <a:br>
              <a:rPr lang="fa-IR" sz="2800" dirty="0" smtClean="0">
                <a:solidFill>
                  <a:srgbClr val="FF0000"/>
                </a:solidFill>
                <a:cs typeface="B Nazanin" pitchFamily="2" charset="-78"/>
              </a:rPr>
            </a:br>
            <a:r>
              <a:rPr lang="fa-IR" sz="2800" dirty="0" smtClean="0">
                <a:solidFill>
                  <a:srgbClr val="FF0000"/>
                </a:solidFill>
                <a:cs typeface="B Nazanin" pitchFamily="2" charset="-78"/>
              </a:rPr>
              <a:t>5: ترویج فرهنگ مطالعه به وسیله قصه گویی</a:t>
            </a:r>
            <a:br>
              <a:rPr lang="fa-IR" sz="2800" dirty="0" smtClean="0">
                <a:solidFill>
                  <a:srgbClr val="FF0000"/>
                </a:solidFill>
                <a:cs typeface="B Nazanin" pitchFamily="2" charset="-78"/>
              </a:rPr>
            </a:br>
            <a:r>
              <a:rPr lang="fa-IR" sz="2800" dirty="0" smtClean="0">
                <a:solidFill>
                  <a:srgbClr val="FF0000"/>
                </a:solidFill>
                <a:cs typeface="B Nazanin" pitchFamily="2" charset="-78"/>
              </a:rPr>
              <a:t>6: استفاده از قصه گویی برای آگاهی از آرزوهای پیشینیان </a:t>
            </a:r>
            <a:br>
              <a:rPr lang="fa-IR" sz="2800" dirty="0" smtClean="0">
                <a:solidFill>
                  <a:srgbClr val="FF0000"/>
                </a:solidFill>
                <a:cs typeface="B Nazanin" pitchFamily="2" charset="-78"/>
              </a:rPr>
            </a:br>
            <a:r>
              <a:rPr lang="fa-IR" sz="2800" dirty="0" smtClean="0">
                <a:solidFill>
                  <a:srgbClr val="FF0000"/>
                </a:solidFill>
                <a:cs typeface="B Nazanin" pitchFamily="2" charset="-78"/>
              </a:rPr>
              <a:t>7: نقش قصه گویی در گسترش دایره واژگان </a:t>
            </a:r>
            <a:br>
              <a:rPr lang="fa-IR" sz="2800" dirty="0" smtClean="0">
                <a:solidFill>
                  <a:srgbClr val="FF0000"/>
                </a:solidFill>
                <a:cs typeface="B Nazanin" pitchFamily="2" charset="-78"/>
              </a:rPr>
            </a:br>
            <a:r>
              <a:rPr lang="fa-IR" sz="2800" dirty="0" smtClean="0">
                <a:solidFill>
                  <a:srgbClr val="FF0000"/>
                </a:solidFill>
                <a:cs typeface="B Nazanin" pitchFamily="2" charset="-78"/>
              </a:rPr>
              <a:t>8: آرامش و آسودگی خاطر در سایه قصه گویی</a:t>
            </a:r>
            <a:br>
              <a:rPr lang="fa-IR" sz="2800" dirty="0" smtClean="0">
                <a:solidFill>
                  <a:srgbClr val="FF0000"/>
                </a:solidFill>
                <a:cs typeface="B Nazanin" pitchFamily="2" charset="-78"/>
              </a:rPr>
            </a:br>
            <a:r>
              <a:rPr lang="fa-IR" sz="2800" dirty="0" smtClean="0">
                <a:solidFill>
                  <a:srgbClr val="FF0000"/>
                </a:solidFill>
                <a:cs typeface="B Nazanin" pitchFamily="2" charset="-78"/>
              </a:rPr>
              <a:t>9: بهره گیری از قصه گویی برای نگرش به فرهنگ اقوام و ملل</a:t>
            </a:r>
            <a:br>
              <a:rPr lang="fa-IR" sz="2800" dirty="0" smtClean="0">
                <a:solidFill>
                  <a:srgbClr val="FF0000"/>
                </a:solidFill>
                <a:cs typeface="B Nazanin" pitchFamily="2" charset="-78"/>
              </a:rPr>
            </a:br>
            <a:r>
              <a:rPr lang="fa-IR" sz="2800" dirty="0" smtClean="0">
                <a:solidFill>
                  <a:srgbClr val="FF0000"/>
                </a:solidFill>
                <a:cs typeface="B Nazanin" pitchFamily="2" charset="-78"/>
              </a:rPr>
              <a:t>10: پی بردن به قصه هایی به بن مایه های مشترک </a:t>
            </a:r>
            <a:br>
              <a:rPr lang="fa-IR" sz="2800" dirty="0" smtClean="0">
                <a:solidFill>
                  <a:srgbClr val="FF0000"/>
                </a:solidFill>
                <a:cs typeface="B Nazanin" pitchFamily="2" charset="-78"/>
              </a:rPr>
            </a:br>
            <a:r>
              <a:rPr lang="fa-IR" sz="2800" dirty="0" smtClean="0">
                <a:solidFill>
                  <a:srgbClr val="FF0000"/>
                </a:solidFill>
                <a:cs typeface="B Nazanin" pitchFamily="2" charset="-78"/>
              </a:rPr>
              <a:t>11: افزایش مهارت های ارتباط کلامی با استفاده از قصه گویی</a:t>
            </a:r>
            <a:br>
              <a:rPr lang="fa-IR" sz="2800" dirty="0" smtClean="0">
                <a:solidFill>
                  <a:srgbClr val="FF0000"/>
                </a:solidFill>
                <a:cs typeface="B Nazanin" pitchFamily="2" charset="-78"/>
              </a:rPr>
            </a:br>
            <a:r>
              <a:rPr lang="fa-IR" sz="2800" dirty="0" smtClean="0">
                <a:solidFill>
                  <a:srgbClr val="FF0000"/>
                </a:solidFill>
                <a:cs typeface="B Nazanin" pitchFamily="2" charset="-78"/>
              </a:rPr>
              <a:t/>
            </a:r>
            <a:br>
              <a:rPr lang="fa-IR" sz="2800" dirty="0" smtClean="0">
                <a:solidFill>
                  <a:srgbClr val="FF0000"/>
                </a:solidFill>
                <a:cs typeface="B Nazanin" pitchFamily="2" charset="-78"/>
              </a:rPr>
            </a:br>
            <a:endParaRPr lang="en-US" sz="2800" dirty="0">
              <a:solidFill>
                <a:srgbClr val="FF0000"/>
              </a:solidFill>
              <a:cs typeface="B Nazanin" pitchFamily="2" charset="-78"/>
            </a:endParaRPr>
          </a:p>
        </p:txBody>
      </p:sp>
      <p:sp>
        <p:nvSpPr>
          <p:cNvPr id="3" name="Text Placeholder 2"/>
          <p:cNvSpPr>
            <a:spLocks noGrp="1"/>
          </p:cNvSpPr>
          <p:nvPr>
            <p:ph type="body" idx="1"/>
          </p:nvPr>
        </p:nvSpPr>
        <p:spPr>
          <a:xfrm>
            <a:off x="609600" y="76201"/>
            <a:ext cx="6712688" cy="609600"/>
          </a:xfrm>
        </p:spPr>
        <p:txBody>
          <a:bodyPr>
            <a:normAutofit/>
          </a:bodyPr>
          <a:lstStyle/>
          <a:p>
            <a:pPr algn="ctr"/>
            <a:r>
              <a:rPr lang="fa-IR" sz="2400" b="1" dirty="0" smtClean="0"/>
              <a:t>ضرورت قصه گویی در گذشته و اکنون </a:t>
            </a:r>
            <a:r>
              <a:rPr lang="fa-IR" sz="1400" b="1" dirty="0" smtClean="0"/>
              <a:t>جلسه 2</a:t>
            </a:r>
            <a:endParaRPr lang="en-US" sz="2400" b="1" dirty="0"/>
          </a:p>
        </p:txBody>
      </p:sp>
    </p:spTree>
    <p:extLst>
      <p:ext uri="{BB962C8B-B14F-4D97-AF65-F5344CB8AC3E}">
        <p14:creationId xmlns:p14="http://schemas.microsoft.com/office/powerpoint/2010/main" val="276364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924800" cy="914400"/>
          </a:xfrm>
        </p:spPr>
        <p:txBody>
          <a:bodyPr/>
          <a:lstStyle/>
          <a:p>
            <a:pPr algn="ctr" rtl="1"/>
            <a:r>
              <a:rPr lang="fa-IR" sz="2800" dirty="0" smtClean="0">
                <a:solidFill>
                  <a:schemeClr val="accent4">
                    <a:lumMod val="75000"/>
                  </a:schemeClr>
                </a:solidFill>
                <a:cs typeface="B Nazanin" pitchFamily="2" charset="-78"/>
              </a:rPr>
              <a:t>باید و نباید های قصه گویی </a:t>
            </a: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در انتخاب قصه به چه جنبه هایی باید توجه داشت؟</a:t>
            </a:r>
            <a:endParaRPr lang="en-US" sz="2800" dirty="0">
              <a:solidFill>
                <a:schemeClr val="tx1"/>
              </a:solidFill>
              <a:cs typeface="B Nazanin" pitchFamily="2" charset="-78"/>
            </a:endParaRPr>
          </a:p>
        </p:txBody>
      </p:sp>
      <p:sp>
        <p:nvSpPr>
          <p:cNvPr id="3" name="Subtitle 2"/>
          <p:cNvSpPr>
            <a:spLocks noGrp="1"/>
          </p:cNvSpPr>
          <p:nvPr>
            <p:ph type="subTitle" idx="1"/>
          </p:nvPr>
        </p:nvSpPr>
        <p:spPr>
          <a:xfrm>
            <a:off x="304800" y="990600"/>
            <a:ext cx="8153400" cy="5638800"/>
          </a:xfrm>
        </p:spPr>
        <p:txBody>
          <a:bodyPr/>
          <a:lstStyle/>
          <a:p>
            <a:pPr rtl="1"/>
            <a:r>
              <a:rPr lang="fa-IR" dirty="0" smtClean="0">
                <a:solidFill>
                  <a:schemeClr val="tx1"/>
                </a:solidFill>
              </a:rPr>
              <a:t>پیدا کردن  یک قصه ی خوب و مناسب، اولین کاری است که یک قصه گو باید انجام بدهد زیرا اگر قصه اش درست انتخاب نشودو با معیارهای یک قصه ی مناسب سازگتر نباشد نه تنها هیچ تاثیری بر مخاطب نمیگذارد بلکه زحمت او را هم به هدر می دهد.</a:t>
            </a:r>
          </a:p>
          <a:p>
            <a:pPr rtl="1"/>
            <a:r>
              <a:rPr lang="fa-IR" dirty="0" smtClean="0">
                <a:solidFill>
                  <a:schemeClr val="tx1"/>
                </a:solidFill>
              </a:rPr>
              <a:t>بنابراین  لازم است تمام نکاتی که در انتخاب یک قصه مناسب دارد،از طرف قصه گو رعایت شود.</a:t>
            </a:r>
          </a:p>
          <a:p>
            <a:pPr rtl="1"/>
            <a:r>
              <a:rPr lang="fa-IR" dirty="0" smtClean="0">
                <a:solidFill>
                  <a:srgbClr val="FFFF00"/>
                </a:solidFill>
              </a:rPr>
              <a:t>این نکات در سه بخش قابل ارائه است:</a:t>
            </a:r>
          </a:p>
          <a:p>
            <a:pPr rtl="1">
              <a:lnSpc>
                <a:spcPct val="150000"/>
              </a:lnSpc>
            </a:pPr>
            <a:r>
              <a:rPr lang="fa-IR" b="1" u="sng" dirty="0">
                <a:solidFill>
                  <a:schemeClr val="tx1"/>
                </a:solidFill>
                <a:cs typeface="B Nazanin" pitchFamily="2" charset="-78"/>
              </a:rPr>
              <a:t>1)</a:t>
            </a:r>
            <a:r>
              <a:rPr lang="fa-IR" b="1" u="sng" dirty="0" smtClean="0">
                <a:solidFill>
                  <a:schemeClr val="tx1"/>
                </a:solidFill>
                <a:cs typeface="B Nazanin" pitchFamily="2" charset="-78"/>
              </a:rPr>
              <a:t>مواردی که به گوینده ارتباط دارد.</a:t>
            </a:r>
          </a:p>
          <a:p>
            <a:pPr rtl="1">
              <a:lnSpc>
                <a:spcPct val="150000"/>
              </a:lnSpc>
            </a:pPr>
            <a:r>
              <a:rPr lang="fa-IR" b="1" u="sng" dirty="0" smtClean="0">
                <a:solidFill>
                  <a:schemeClr val="tx1"/>
                </a:solidFill>
                <a:cs typeface="B Nazanin" pitchFamily="2" charset="-78"/>
              </a:rPr>
              <a:t>2)مواردی که به خود قصه مربوط است.</a:t>
            </a:r>
          </a:p>
          <a:p>
            <a:pPr rtl="1">
              <a:lnSpc>
                <a:spcPct val="150000"/>
              </a:lnSpc>
            </a:pPr>
            <a:r>
              <a:rPr lang="fa-IR" b="1" u="sng" dirty="0" smtClean="0">
                <a:solidFill>
                  <a:schemeClr val="tx1"/>
                </a:solidFill>
                <a:cs typeface="B Nazanin" pitchFamily="2" charset="-78"/>
              </a:rPr>
              <a:t>3)مواردی که باید با توجه به شنونده  رعایت شود.</a:t>
            </a:r>
          </a:p>
          <a:p>
            <a:pPr rtl="1">
              <a:lnSpc>
                <a:spcPct val="150000"/>
              </a:lnSpc>
            </a:pPr>
            <a:endParaRPr lang="en-US" b="1" u="sng" dirty="0">
              <a:solidFill>
                <a:schemeClr val="tx1"/>
              </a:solidFill>
              <a:cs typeface="B Nazanin" pitchFamily="2" charset="-78"/>
            </a:endParaRPr>
          </a:p>
        </p:txBody>
      </p:sp>
    </p:spTree>
    <p:extLst>
      <p:ext uri="{BB962C8B-B14F-4D97-AF65-F5344CB8AC3E}">
        <p14:creationId xmlns:p14="http://schemas.microsoft.com/office/powerpoint/2010/main" val="32682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7772400" cy="5867400"/>
          </a:xfrm>
        </p:spPr>
        <p:txBody>
          <a:bodyPr>
            <a:normAutofit/>
          </a:bodyPr>
          <a:lstStyle/>
          <a:p>
            <a:pPr algn="ctr" rtl="1">
              <a:lnSpc>
                <a:spcPct val="200000"/>
              </a:lnSpc>
            </a:pPr>
            <a:r>
              <a:rPr lang="fa-IR" sz="2400" dirty="0">
                <a:solidFill>
                  <a:schemeClr val="tx1"/>
                </a:solidFill>
                <a:cs typeface="B Nazanin" pitchFamily="2" charset="-78"/>
              </a:rPr>
              <a:t/>
            </a:r>
            <a:br>
              <a:rPr lang="fa-IR" sz="2400" dirty="0">
                <a:solidFill>
                  <a:schemeClr val="tx1"/>
                </a:solidFill>
                <a:cs typeface="B Nazanin" pitchFamily="2" charset="-78"/>
              </a:rPr>
            </a:br>
            <a:r>
              <a:rPr lang="fa-IR" sz="2400" dirty="0" smtClean="0">
                <a:solidFill>
                  <a:schemeClr val="tx1"/>
                </a:solidFill>
                <a:cs typeface="B Nazanin" pitchFamily="2" charset="-78"/>
              </a:rPr>
              <a:t/>
            </a:r>
            <a:br>
              <a:rPr lang="fa-IR" sz="2400" dirty="0" smtClean="0">
                <a:solidFill>
                  <a:schemeClr val="tx1"/>
                </a:solidFill>
                <a:cs typeface="B Nazanin" pitchFamily="2" charset="-78"/>
              </a:rPr>
            </a:br>
            <a:r>
              <a:rPr lang="fa-IR" sz="2400" dirty="0" smtClean="0">
                <a:solidFill>
                  <a:schemeClr val="tx1"/>
                </a:solidFill>
                <a:cs typeface="B Nazanin" pitchFamily="2" charset="-78"/>
              </a:rPr>
              <a:t/>
            </a:r>
            <a:br>
              <a:rPr lang="fa-IR" sz="2400" dirty="0" smtClean="0">
                <a:solidFill>
                  <a:schemeClr val="tx1"/>
                </a:solidFill>
                <a:cs typeface="B Nazanin" pitchFamily="2" charset="-78"/>
              </a:rPr>
            </a:br>
            <a:r>
              <a:rPr lang="fa-IR" sz="3200" dirty="0" smtClean="0">
                <a:solidFill>
                  <a:srgbClr val="FF0000"/>
                </a:solidFill>
                <a:cs typeface="B Nazanin" pitchFamily="2" charset="-78"/>
              </a:rPr>
              <a:t>1) هماهنگی با روحیه و رفتار قصه گو</a:t>
            </a:r>
            <a:br>
              <a:rPr lang="fa-IR" sz="3200" dirty="0" smtClean="0">
                <a:solidFill>
                  <a:srgbClr val="FF0000"/>
                </a:solidFill>
                <a:cs typeface="B Nazanin" pitchFamily="2" charset="-78"/>
              </a:rPr>
            </a:br>
            <a:r>
              <a:rPr lang="fa-IR" sz="3200" dirty="0" smtClean="0">
                <a:solidFill>
                  <a:srgbClr val="FF0000"/>
                </a:solidFill>
                <a:cs typeface="B Nazanin" pitchFamily="2" charset="-78"/>
              </a:rPr>
              <a:t>2)تناسب با توانایی ها و قابلیت های فردی قصه گو</a:t>
            </a:r>
            <a:br>
              <a:rPr lang="fa-IR" sz="3200" dirty="0" smtClean="0">
                <a:solidFill>
                  <a:srgbClr val="FF0000"/>
                </a:solidFill>
                <a:cs typeface="B Nazanin" pitchFamily="2" charset="-78"/>
              </a:rPr>
            </a:br>
            <a:r>
              <a:rPr lang="fa-IR" sz="3200" dirty="0" smtClean="0">
                <a:solidFill>
                  <a:srgbClr val="FF0000"/>
                </a:solidFill>
                <a:cs typeface="B Nazanin" pitchFamily="2" charset="-78"/>
              </a:rPr>
              <a:t>3)سازگاری با شرایط، امکانات و محدودیت های قصه گو</a:t>
            </a:r>
            <a:r>
              <a:rPr lang="fa-IR" sz="2400" dirty="0" smtClean="0">
                <a:solidFill>
                  <a:srgbClr val="FF0000"/>
                </a:solidFill>
                <a:cs typeface="B Nazanin" pitchFamily="2" charset="-78"/>
              </a:rPr>
              <a:t/>
            </a:r>
            <a:br>
              <a:rPr lang="fa-IR" sz="2400" dirty="0" smtClean="0">
                <a:solidFill>
                  <a:srgbClr val="FF0000"/>
                </a:solidFill>
                <a:cs typeface="B Nazanin" pitchFamily="2" charset="-78"/>
              </a:rPr>
            </a:br>
            <a:endParaRPr lang="en-US" sz="2400" dirty="0">
              <a:solidFill>
                <a:srgbClr val="FF0000"/>
              </a:solidFill>
              <a:cs typeface="B Nazanin" pitchFamily="2" charset="-78"/>
            </a:endParaRPr>
          </a:p>
        </p:txBody>
      </p:sp>
      <p:sp>
        <p:nvSpPr>
          <p:cNvPr id="3" name="Text Placeholder 2"/>
          <p:cNvSpPr>
            <a:spLocks noGrp="1"/>
          </p:cNvSpPr>
          <p:nvPr>
            <p:ph type="body" idx="1"/>
          </p:nvPr>
        </p:nvSpPr>
        <p:spPr>
          <a:xfrm>
            <a:off x="609600" y="152401"/>
            <a:ext cx="6712688" cy="457199"/>
          </a:xfrm>
        </p:spPr>
        <p:txBody>
          <a:bodyPr>
            <a:noAutofit/>
          </a:bodyPr>
          <a:lstStyle/>
          <a:p>
            <a:pPr algn="ctr" rtl="1"/>
            <a:r>
              <a:rPr lang="fa-IR" sz="3600" b="1" u="sng" dirty="0" smtClean="0">
                <a:cs typeface="B Nazanin" pitchFamily="2" charset="-78"/>
              </a:rPr>
              <a:t>انتخاب با توجه به ویژگی های گوینده</a:t>
            </a:r>
            <a:endParaRPr lang="en-US" sz="3600" b="1" u="sng" dirty="0">
              <a:cs typeface="B Nazanin" pitchFamily="2" charset="-78"/>
            </a:endParaRPr>
          </a:p>
        </p:txBody>
      </p:sp>
      <p:sp>
        <p:nvSpPr>
          <p:cNvPr id="4" name="Down Arrow Callout 3"/>
          <p:cNvSpPr/>
          <p:nvPr/>
        </p:nvSpPr>
        <p:spPr>
          <a:xfrm>
            <a:off x="1066800" y="685800"/>
            <a:ext cx="5791200" cy="22860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rgbClr val="FFFF00"/>
                </a:solidFill>
              </a:rPr>
              <a:t>نکاتی که به قصه گو ارتباط دارد شامل موارد زیر است</a:t>
            </a:r>
            <a:endParaRPr lang="en-US" sz="2000" dirty="0">
              <a:solidFill>
                <a:srgbClr val="FFFF00"/>
              </a:solidFill>
            </a:endParaRPr>
          </a:p>
        </p:txBody>
      </p:sp>
    </p:spTree>
    <p:extLst>
      <p:ext uri="{BB962C8B-B14F-4D97-AF65-F5344CB8AC3E}">
        <p14:creationId xmlns:p14="http://schemas.microsoft.com/office/powerpoint/2010/main" val="196142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772400" cy="6019800"/>
          </a:xfrm>
        </p:spPr>
        <p:txBody>
          <a:bodyPr>
            <a:normAutofit fontScale="90000"/>
          </a:bodyPr>
          <a:lstStyle/>
          <a:p>
            <a:pPr rtl="1"/>
            <a:r>
              <a:rPr lang="fa-IR" sz="3200" dirty="0">
                <a:ln w="500">
                  <a:solidFill>
                    <a:srgbClr val="B13F9A">
                      <a:shade val="20000"/>
                      <a:satMod val="120000"/>
                    </a:srgbClr>
                  </a:solidFill>
                </a:ln>
                <a:solidFill>
                  <a:srgbClr val="FF0000"/>
                </a:solidFill>
                <a:cs typeface="B Nazanin" pitchFamily="2" charset="-78"/>
              </a:rPr>
              <a:t>1) هماهنگی با روحیه و رفتار قصه </a:t>
            </a:r>
            <a:r>
              <a:rPr lang="fa-IR" sz="3200" dirty="0" smtClean="0">
                <a:ln w="500">
                  <a:solidFill>
                    <a:srgbClr val="B13F9A">
                      <a:shade val="20000"/>
                      <a:satMod val="120000"/>
                    </a:srgbClr>
                  </a:solidFill>
                </a:ln>
                <a:solidFill>
                  <a:srgbClr val="FF0000"/>
                </a:solidFill>
                <a:cs typeface="B Nazanin" pitchFamily="2" charset="-78"/>
              </a:rPr>
              <a:t>گو:</a:t>
            </a:r>
            <a:br>
              <a:rPr lang="fa-IR" sz="3200" dirty="0" smtClean="0">
                <a:ln w="500">
                  <a:solidFill>
                    <a:srgbClr val="B13F9A">
                      <a:shade val="20000"/>
                      <a:satMod val="120000"/>
                    </a:srgbClr>
                  </a:solidFill>
                </a:ln>
                <a:solidFill>
                  <a:srgbClr val="FF0000"/>
                </a:solidFill>
                <a:cs typeface="B Nazanin" pitchFamily="2" charset="-78"/>
              </a:rPr>
            </a:br>
            <a:r>
              <a:rPr lang="fa-IR" sz="2000" dirty="0" smtClean="0">
                <a:ln w="500">
                  <a:solidFill>
                    <a:srgbClr val="B13F9A">
                      <a:shade val="20000"/>
                      <a:satMod val="120000"/>
                    </a:srgbClr>
                  </a:solidFill>
                </a:ln>
                <a:solidFill>
                  <a:srgbClr val="FF0000"/>
                </a:solidFill>
                <a:cs typeface="B Nazanin" pitchFamily="2" charset="-78"/>
              </a:rPr>
              <a:t>قصه گویی یک هنر است و هنرمند قصه گو می کوشد که حس مرتبط یا قصه را به </a:t>
            </a:r>
            <a:r>
              <a:rPr lang="fa-IR" sz="1800" dirty="0" smtClean="0">
                <a:ln w="500">
                  <a:solidFill>
                    <a:srgbClr val="B13F9A">
                      <a:shade val="20000"/>
                      <a:satMod val="120000"/>
                    </a:srgbClr>
                  </a:solidFill>
                </a:ln>
                <a:solidFill>
                  <a:srgbClr val="FF0000"/>
                </a:solidFill>
                <a:cs typeface="B Nazanin" pitchFamily="2" charset="-78"/>
              </a:rPr>
              <a:t>مخاطب</a:t>
            </a:r>
            <a:r>
              <a:rPr lang="fa-IR" sz="2000" dirty="0" smtClean="0">
                <a:ln w="500">
                  <a:solidFill>
                    <a:srgbClr val="B13F9A">
                      <a:shade val="20000"/>
                      <a:satMod val="120000"/>
                    </a:srgbClr>
                  </a:solidFill>
                </a:ln>
                <a:solidFill>
                  <a:srgbClr val="FF0000"/>
                </a:solidFill>
                <a:cs typeface="B Nazanin" pitchFamily="2" charset="-78"/>
              </a:rPr>
              <a:t> منتقل کند. بدیهی است که خود قصه گو باید قبلا یک ارتباط حسی قوی با قصه برقرار کرده باشدو قصه در جانش نشسته باشد تا بتواند در جان دیگران نیز نشانده شود.هر قدر قصه با روحیه و خلق و خوی قصه گو سازگارتر باشد جایگزینی آن در جان قصه گو نیز راحت تر صورت میگیرد. به عنوان مثال قصه گوی ما فردی است با خلق و خوی شاد،بذله گو و اهل شوخی. چنین فردی در گفتن قصه هایی با مایه های طنز خیلی موفق تر از کسی است که جدی و خشک است و به سختی لبخند میزند.</a:t>
            </a:r>
            <a:br>
              <a:rPr lang="fa-IR" sz="2000" dirty="0" smtClean="0">
                <a:ln w="500">
                  <a:solidFill>
                    <a:srgbClr val="B13F9A">
                      <a:shade val="20000"/>
                      <a:satMod val="120000"/>
                    </a:srgbClr>
                  </a:solidFill>
                </a:ln>
                <a:solidFill>
                  <a:srgbClr val="FF0000"/>
                </a:solidFill>
                <a:cs typeface="B Nazanin" pitchFamily="2" charset="-78"/>
              </a:rPr>
            </a:br>
            <a:r>
              <a:rPr lang="fa-IR" sz="2800" u="sng" dirty="0" smtClean="0">
                <a:ln w="500">
                  <a:solidFill>
                    <a:srgbClr val="B13F9A">
                      <a:shade val="20000"/>
                      <a:satMod val="120000"/>
                    </a:srgbClr>
                  </a:solidFill>
                </a:ln>
                <a:solidFill>
                  <a:schemeClr val="tx1"/>
                </a:solidFill>
                <a:cs typeface="B Nazanin" pitchFamily="2" charset="-78"/>
              </a:rPr>
              <a:t>نکته : توجه به مسئله خودشناسی</a:t>
            </a:r>
            <a:br>
              <a:rPr lang="fa-IR" sz="2800" u="sng" dirty="0" smtClean="0">
                <a:ln w="500">
                  <a:solidFill>
                    <a:srgbClr val="B13F9A">
                      <a:shade val="20000"/>
                      <a:satMod val="120000"/>
                    </a:srgbClr>
                  </a:solidFill>
                </a:ln>
                <a:solidFill>
                  <a:schemeClr val="tx1"/>
                </a:solidFill>
                <a:cs typeface="B Nazanin" pitchFamily="2" charset="-78"/>
              </a:rPr>
            </a:br>
            <a:r>
              <a:rPr lang="fa-IR" sz="2800" dirty="0" smtClean="0">
                <a:ln w="500">
                  <a:solidFill>
                    <a:srgbClr val="B13F9A">
                      <a:shade val="20000"/>
                      <a:satMod val="120000"/>
                    </a:srgbClr>
                  </a:solidFill>
                </a:ln>
                <a:solidFill>
                  <a:schemeClr val="tx1"/>
                </a:solidFill>
                <a:cs typeface="B Nazanin" pitchFamily="2" charset="-78"/>
              </a:rPr>
              <a:t> * </a:t>
            </a:r>
            <a:r>
              <a:rPr lang="fa-IR" sz="2000" b="0" dirty="0" smtClean="0">
                <a:ln w="500">
                  <a:solidFill>
                    <a:srgbClr val="B13F9A">
                      <a:shade val="20000"/>
                      <a:satMod val="120000"/>
                    </a:srgbClr>
                  </a:solidFill>
                </a:ln>
                <a:solidFill>
                  <a:schemeClr val="tx1"/>
                </a:solidFill>
                <a:cs typeface="B Nazanin" pitchFamily="2" charset="-78"/>
              </a:rPr>
              <a:t>در کنار روحیه و رفتار ،جنسیت قصه گو نیز در انتخاب قصه می تواند عامل تعیین کننده ای به شمار برود.</a:t>
            </a:r>
            <a:br>
              <a:rPr lang="fa-IR" sz="2000" b="0" dirty="0" smtClean="0">
                <a:ln w="500">
                  <a:solidFill>
                    <a:srgbClr val="B13F9A">
                      <a:shade val="20000"/>
                      <a:satMod val="120000"/>
                    </a:srgbClr>
                  </a:solidFill>
                </a:ln>
                <a:solidFill>
                  <a:schemeClr val="tx1"/>
                </a:solidFill>
                <a:cs typeface="B Nazanin" pitchFamily="2" charset="-78"/>
              </a:rPr>
            </a:br>
            <a:r>
              <a:rPr lang="fa-IR" sz="2800" dirty="0">
                <a:ln w="500">
                  <a:solidFill>
                    <a:srgbClr val="B13F9A">
                      <a:shade val="20000"/>
                      <a:satMod val="120000"/>
                    </a:srgbClr>
                  </a:solidFill>
                </a:ln>
                <a:solidFill>
                  <a:schemeClr val="tx1"/>
                </a:solidFill>
                <a:cs typeface="B Nazanin" pitchFamily="2" charset="-78"/>
              </a:rPr>
              <a:t>*</a:t>
            </a:r>
            <a:r>
              <a:rPr lang="fa-IR" sz="2000" b="0" dirty="0" smtClean="0">
                <a:ln w="500">
                  <a:solidFill>
                    <a:srgbClr val="B13F9A">
                      <a:shade val="20000"/>
                      <a:satMod val="120000"/>
                    </a:srgbClr>
                  </a:solidFill>
                </a:ln>
                <a:solidFill>
                  <a:schemeClr val="tx1"/>
                </a:solidFill>
                <a:cs typeface="B Nazanin" pitchFamily="2" charset="-78"/>
              </a:rPr>
              <a:t> برخی از قصه ها مادرانه هستند و چنانچه توسط خانم یا ترجیا مادر گفته شوند بهتر است.</a:t>
            </a:r>
            <a:br>
              <a:rPr lang="fa-IR" sz="2000" b="0" dirty="0" smtClean="0">
                <a:ln w="500">
                  <a:solidFill>
                    <a:srgbClr val="B13F9A">
                      <a:shade val="20000"/>
                      <a:satMod val="120000"/>
                    </a:srgbClr>
                  </a:solidFill>
                </a:ln>
                <a:solidFill>
                  <a:schemeClr val="tx1"/>
                </a:solidFill>
                <a:cs typeface="B Nazanin" pitchFamily="2" charset="-78"/>
              </a:rPr>
            </a:br>
            <a:r>
              <a:rPr lang="fa-IR" sz="2800" dirty="0">
                <a:ln w="500">
                  <a:solidFill>
                    <a:srgbClr val="B13F9A">
                      <a:shade val="20000"/>
                      <a:satMod val="120000"/>
                    </a:srgbClr>
                  </a:solidFill>
                </a:ln>
                <a:solidFill>
                  <a:schemeClr val="tx1"/>
                </a:solidFill>
                <a:cs typeface="B Nazanin" pitchFamily="2" charset="-78"/>
              </a:rPr>
              <a:t>*</a:t>
            </a:r>
            <a:r>
              <a:rPr lang="fa-IR" sz="2000" b="0" dirty="0" smtClean="0">
                <a:ln w="500">
                  <a:solidFill>
                    <a:srgbClr val="B13F9A">
                      <a:shade val="20000"/>
                      <a:satMod val="120000"/>
                    </a:srgbClr>
                  </a:solidFill>
                </a:ln>
                <a:solidFill>
                  <a:schemeClr val="tx1"/>
                </a:solidFill>
                <a:cs typeface="B Nazanin" pitchFamily="2" charset="-78"/>
              </a:rPr>
              <a:t>در انتخاب قصه های پهلوانی و نقالی توجه به زیر و بم بودن صدا و اندام بسیار مهم است.</a:t>
            </a:r>
            <a:br>
              <a:rPr lang="fa-IR" sz="2000" b="0" dirty="0" smtClean="0">
                <a:ln w="500">
                  <a:solidFill>
                    <a:srgbClr val="B13F9A">
                      <a:shade val="20000"/>
                      <a:satMod val="120000"/>
                    </a:srgbClr>
                  </a:solidFill>
                </a:ln>
                <a:solidFill>
                  <a:schemeClr val="tx1"/>
                </a:solidFill>
                <a:cs typeface="B Nazanin" pitchFamily="2" charset="-78"/>
              </a:rPr>
            </a:br>
            <a:r>
              <a:rPr lang="fa-IR" sz="2800" dirty="0">
                <a:ln w="500">
                  <a:solidFill>
                    <a:srgbClr val="B13F9A">
                      <a:shade val="20000"/>
                      <a:satMod val="120000"/>
                    </a:srgbClr>
                  </a:solidFill>
                </a:ln>
                <a:solidFill>
                  <a:schemeClr val="tx1"/>
                </a:solidFill>
                <a:cs typeface="B Nazanin" pitchFamily="2" charset="-78"/>
              </a:rPr>
              <a:t>*</a:t>
            </a:r>
            <a:r>
              <a:rPr lang="fa-IR" sz="2000" b="0" dirty="0" smtClean="0">
                <a:ln w="500">
                  <a:solidFill>
                    <a:srgbClr val="B13F9A">
                      <a:shade val="20000"/>
                      <a:satMod val="120000"/>
                    </a:srgbClr>
                  </a:solidFill>
                </a:ln>
                <a:solidFill>
                  <a:schemeClr val="tx1"/>
                </a:solidFill>
                <a:cs typeface="B Nazanin" pitchFamily="2" charset="-78"/>
              </a:rPr>
              <a:t> در مورد قصه های عامیانه،افسانه ها و قصه های تمثیلی و استعاری که حیوانات شخصیت های آن را تشکیل می دهند روحیه و رفتار و جنسیت قصه گو نقش پررنگی ندارد اما در قصه‌های واقع گرا به ویژه آن قصه‌هایی که حوادث و شخصیتشان هم عصر و دوره‌ی ما هستند این اثر بخشی ارتباط مستقیمی با عوامل گفته شده دارد.</a:t>
            </a:r>
            <a:br>
              <a:rPr lang="fa-IR" sz="2000" b="0" dirty="0" smtClean="0">
                <a:ln w="500">
                  <a:solidFill>
                    <a:srgbClr val="B13F9A">
                      <a:shade val="20000"/>
                      <a:satMod val="120000"/>
                    </a:srgbClr>
                  </a:solidFill>
                </a:ln>
                <a:solidFill>
                  <a:schemeClr val="tx1"/>
                </a:solidFill>
                <a:cs typeface="B Nazanin" pitchFamily="2" charset="-78"/>
              </a:rPr>
            </a:br>
            <a:r>
              <a:rPr lang="fa-IR" sz="2700" u="sng" dirty="0" smtClean="0">
                <a:ln w="500">
                  <a:solidFill>
                    <a:srgbClr val="B13F9A">
                      <a:shade val="20000"/>
                      <a:satMod val="120000"/>
                    </a:srgbClr>
                  </a:solidFill>
                </a:ln>
                <a:solidFill>
                  <a:srgbClr val="FF0000"/>
                </a:solidFill>
                <a:cs typeface="B Nazanin" pitchFamily="2" charset="-78"/>
              </a:rPr>
              <a:t>تناسب بین روحیه ،رفتار و جنسیت قصه گو با قصه باعث می شود تا باورپذیری قصه در حد بالایی ایجاد شود و شنونده باور کند که این قصه گو ،خود شاهد ماجرا و اتفاقات قصه بوده است و دارد گزارشی از ماوقع، ارائه می‌کند.</a:t>
            </a:r>
            <a:r>
              <a:rPr lang="fa-IR" sz="3600" u="sng" dirty="0" smtClean="0">
                <a:ln w="500">
                  <a:solidFill>
                    <a:srgbClr val="B13F9A">
                      <a:shade val="20000"/>
                      <a:satMod val="120000"/>
                    </a:srgbClr>
                  </a:solidFill>
                </a:ln>
                <a:solidFill>
                  <a:srgbClr val="FF0000"/>
                </a:solidFill>
                <a:cs typeface="B Nazanin" pitchFamily="2" charset="-78"/>
              </a:rPr>
              <a:t/>
            </a:r>
            <a:br>
              <a:rPr lang="fa-IR" sz="3600" u="sng" dirty="0" smtClean="0">
                <a:ln w="500">
                  <a:solidFill>
                    <a:srgbClr val="B13F9A">
                      <a:shade val="20000"/>
                      <a:satMod val="120000"/>
                    </a:srgbClr>
                  </a:solidFill>
                </a:ln>
                <a:solidFill>
                  <a:srgbClr val="FF0000"/>
                </a:solidFill>
                <a:cs typeface="B Nazanin" pitchFamily="2" charset="-78"/>
              </a:rPr>
            </a:br>
            <a:endParaRPr lang="en-US" u="sng" dirty="0">
              <a:solidFill>
                <a:srgbClr val="FF0000"/>
              </a:solidFill>
            </a:endParaRPr>
          </a:p>
        </p:txBody>
      </p:sp>
      <p:sp>
        <p:nvSpPr>
          <p:cNvPr id="3" name="Text Placeholder 2"/>
          <p:cNvSpPr>
            <a:spLocks noGrp="1"/>
          </p:cNvSpPr>
          <p:nvPr>
            <p:ph type="body" idx="1"/>
          </p:nvPr>
        </p:nvSpPr>
        <p:spPr>
          <a:xfrm>
            <a:off x="533400" y="228601"/>
            <a:ext cx="6788888" cy="838200"/>
          </a:xfrm>
        </p:spPr>
        <p:txBody>
          <a:bodyPr/>
          <a:lstStyle/>
          <a:p>
            <a:pPr lvl="0" algn="ctr" rtl="1">
              <a:buClr>
                <a:srgbClr val="B13F9A"/>
              </a:buClr>
            </a:pPr>
            <a:r>
              <a:rPr lang="fa-IR" sz="3600" b="1" u="sng" dirty="0">
                <a:solidFill>
                  <a:prstClr val="black"/>
                </a:solidFill>
                <a:cs typeface="B Nazanin" pitchFamily="2" charset="-78"/>
              </a:rPr>
              <a:t>انتخاب با توجه به ویژگی های گوینده</a:t>
            </a:r>
            <a:endParaRPr lang="en-US" sz="3600" b="1" u="sng" dirty="0">
              <a:solidFill>
                <a:prstClr val="black"/>
              </a:solidFill>
              <a:cs typeface="B Nazanin" pitchFamily="2" charset="-78"/>
            </a:endParaRPr>
          </a:p>
          <a:p>
            <a:endParaRPr lang="en-US" dirty="0"/>
          </a:p>
        </p:txBody>
      </p:sp>
    </p:spTree>
    <p:extLst>
      <p:ext uri="{BB962C8B-B14F-4D97-AF65-F5344CB8AC3E}">
        <p14:creationId xmlns:p14="http://schemas.microsoft.com/office/powerpoint/2010/main" val="118289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772400" cy="5715000"/>
          </a:xfrm>
        </p:spPr>
        <p:txBody>
          <a:bodyPr>
            <a:normAutofit fontScale="90000"/>
          </a:bodyPr>
          <a:lstStyle/>
          <a:p>
            <a:pPr rtl="1">
              <a:lnSpc>
                <a:spcPct val="150000"/>
              </a:lnSpc>
            </a:pPr>
            <a:r>
              <a:rPr lang="fa-IR" sz="3200" dirty="0" smtClean="0">
                <a:ln w="500">
                  <a:solidFill>
                    <a:srgbClr val="B13F9A">
                      <a:shade val="20000"/>
                      <a:satMod val="120000"/>
                    </a:srgbClr>
                  </a:solidFill>
                </a:ln>
                <a:solidFill>
                  <a:srgbClr val="FF0000"/>
                </a:solidFill>
                <a:cs typeface="B Nazanin" pitchFamily="2" charset="-78"/>
              </a:rPr>
              <a:t>2)تناسب </a:t>
            </a:r>
            <a:r>
              <a:rPr lang="fa-IR" sz="3200" dirty="0">
                <a:ln w="500">
                  <a:solidFill>
                    <a:srgbClr val="B13F9A">
                      <a:shade val="20000"/>
                      <a:satMod val="120000"/>
                    </a:srgbClr>
                  </a:solidFill>
                </a:ln>
                <a:solidFill>
                  <a:srgbClr val="FF0000"/>
                </a:solidFill>
                <a:cs typeface="B Nazanin" pitchFamily="2" charset="-78"/>
              </a:rPr>
              <a:t>با توانایی ها و قابلیت های فردی قصه </a:t>
            </a:r>
            <a:r>
              <a:rPr lang="fa-IR" sz="3200" dirty="0" smtClean="0">
                <a:ln w="500">
                  <a:solidFill>
                    <a:srgbClr val="B13F9A">
                      <a:shade val="20000"/>
                      <a:satMod val="120000"/>
                    </a:srgbClr>
                  </a:solidFill>
                </a:ln>
                <a:solidFill>
                  <a:srgbClr val="FF0000"/>
                </a:solidFill>
                <a:cs typeface="B Nazanin" pitchFamily="2" charset="-78"/>
              </a:rPr>
              <a:t>گو</a:t>
            </a:r>
            <a:br>
              <a:rPr lang="fa-IR" sz="3200" dirty="0" smtClean="0">
                <a:ln w="500">
                  <a:solidFill>
                    <a:srgbClr val="B13F9A">
                      <a:shade val="20000"/>
                      <a:satMod val="120000"/>
                    </a:srgbClr>
                  </a:solidFill>
                </a:ln>
                <a:solidFill>
                  <a:srgbClr val="FF0000"/>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ممکن است هر فردی در مقایسه با دیگران توانایی ها و قابلیت های خاصی داشته باشد.برخی از این قابلیت ها عبارت است از:حافظه ی قوی، نگاه پرجذبه، انعطاف بدنی، بهره مندی از فن تقلید صدا،تسلط بر زبانی دیگر، صدای خوش، توانایی در ساخت و طراحی ابزاری خاص و ...</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استفاده از هر کدام از این قابلیت ها تاثیر خاصی در انتخاب قصه دارد و قصه گو با تکیه بر آن هاست که می تواند هنرمندی های خود را بروز دهد </a:t>
            </a:r>
            <a:r>
              <a:rPr lang="fa-IR" sz="3600" dirty="0" smtClean="0">
                <a:ln w="500">
                  <a:solidFill>
                    <a:srgbClr val="B13F9A">
                      <a:shade val="20000"/>
                      <a:satMod val="120000"/>
                    </a:srgbClr>
                  </a:solidFill>
                </a:ln>
                <a:solidFill>
                  <a:schemeClr val="tx1"/>
                </a:solidFill>
                <a:cs typeface="B Nazanin" pitchFamily="2" charset="-78"/>
              </a:rPr>
              <a:t/>
            </a:r>
            <a:br>
              <a:rPr lang="fa-IR" sz="3600" dirty="0" smtClean="0">
                <a:ln w="500">
                  <a:solidFill>
                    <a:srgbClr val="B13F9A">
                      <a:shade val="20000"/>
                      <a:satMod val="120000"/>
                    </a:srgbClr>
                  </a:solidFill>
                </a:ln>
                <a:solidFill>
                  <a:schemeClr val="tx1"/>
                </a:solidFill>
                <a:cs typeface="B Nazanin" pitchFamily="2" charset="-78"/>
              </a:rPr>
            </a:br>
            <a:r>
              <a:rPr lang="fa-IR" sz="3600" dirty="0" smtClean="0">
                <a:ln w="500">
                  <a:solidFill>
                    <a:srgbClr val="B13F9A">
                      <a:shade val="20000"/>
                      <a:satMod val="120000"/>
                    </a:srgbClr>
                  </a:solidFill>
                </a:ln>
                <a:solidFill>
                  <a:schemeClr val="tx1"/>
                </a:solidFill>
                <a:cs typeface="B Nazanin" pitchFamily="2" charset="-78"/>
              </a:rPr>
              <a:t/>
            </a:r>
            <a:br>
              <a:rPr lang="fa-IR" sz="3600" dirty="0" smtClean="0">
                <a:ln w="500">
                  <a:solidFill>
                    <a:srgbClr val="B13F9A">
                      <a:shade val="20000"/>
                      <a:satMod val="120000"/>
                    </a:srgbClr>
                  </a:solidFill>
                </a:ln>
                <a:solidFill>
                  <a:schemeClr val="tx1"/>
                </a:solidFill>
                <a:cs typeface="B Nazanin" pitchFamily="2" charset="-78"/>
              </a:rPr>
            </a:br>
            <a:endParaRPr lang="en-US" dirty="0">
              <a:solidFill>
                <a:schemeClr val="tx1"/>
              </a:solidFill>
            </a:endParaRPr>
          </a:p>
        </p:txBody>
      </p:sp>
      <p:sp>
        <p:nvSpPr>
          <p:cNvPr id="3" name="Text Placeholder 2"/>
          <p:cNvSpPr>
            <a:spLocks noGrp="1"/>
          </p:cNvSpPr>
          <p:nvPr>
            <p:ph type="body" idx="1"/>
          </p:nvPr>
        </p:nvSpPr>
        <p:spPr>
          <a:xfrm>
            <a:off x="457200" y="152401"/>
            <a:ext cx="6865088" cy="838200"/>
          </a:xfrm>
        </p:spPr>
        <p:txBody>
          <a:bodyPr/>
          <a:lstStyle/>
          <a:p>
            <a:pPr lvl="0" algn="ctr" rtl="1">
              <a:buClr>
                <a:srgbClr val="B13F9A"/>
              </a:buClr>
            </a:pPr>
            <a:r>
              <a:rPr lang="fa-IR" sz="3600" b="1" u="sng" dirty="0">
                <a:solidFill>
                  <a:prstClr val="black"/>
                </a:solidFill>
                <a:cs typeface="B Nazanin" pitchFamily="2" charset="-78"/>
              </a:rPr>
              <a:t>انتخاب با توجه به ویژگی های گوینده</a:t>
            </a:r>
            <a:endParaRPr lang="en-US" sz="3600" b="1" u="sng" dirty="0">
              <a:solidFill>
                <a:prstClr val="black"/>
              </a:solidFill>
              <a:cs typeface="B Nazanin" pitchFamily="2" charset="-78"/>
            </a:endParaRPr>
          </a:p>
          <a:p>
            <a:endParaRPr lang="en-US" dirty="0"/>
          </a:p>
        </p:txBody>
      </p:sp>
    </p:spTree>
    <p:extLst>
      <p:ext uri="{BB962C8B-B14F-4D97-AF65-F5344CB8AC3E}">
        <p14:creationId xmlns:p14="http://schemas.microsoft.com/office/powerpoint/2010/main" val="403469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924800" cy="5715000"/>
          </a:xfrm>
        </p:spPr>
        <p:txBody>
          <a:bodyPr>
            <a:normAutofit fontScale="90000"/>
          </a:bodyPr>
          <a:lstStyle/>
          <a:p>
            <a:pPr rtl="1"/>
            <a:r>
              <a:rPr lang="fa-IR" sz="3200" dirty="0">
                <a:ln w="500">
                  <a:solidFill>
                    <a:srgbClr val="B13F9A">
                      <a:shade val="20000"/>
                      <a:satMod val="120000"/>
                    </a:srgbClr>
                  </a:solidFill>
                </a:ln>
                <a:solidFill>
                  <a:srgbClr val="FF0000"/>
                </a:solidFill>
                <a:cs typeface="B Nazanin" pitchFamily="2" charset="-78"/>
              </a:rPr>
              <a:t>3)سازگاری با شرایط، امکانات و محدودیت های قصه </a:t>
            </a:r>
            <a:r>
              <a:rPr lang="fa-IR" sz="3200" dirty="0" smtClean="0">
                <a:ln w="500">
                  <a:solidFill>
                    <a:srgbClr val="B13F9A">
                      <a:shade val="20000"/>
                      <a:satMod val="120000"/>
                    </a:srgbClr>
                  </a:solidFill>
                </a:ln>
                <a:solidFill>
                  <a:srgbClr val="FF0000"/>
                </a:solidFill>
                <a:cs typeface="B Nazanin" pitchFamily="2" charset="-78"/>
              </a:rPr>
              <a:t>گو</a:t>
            </a:r>
            <a:br>
              <a:rPr lang="fa-IR" sz="3200" dirty="0" smtClean="0">
                <a:ln w="500">
                  <a:solidFill>
                    <a:srgbClr val="B13F9A">
                      <a:shade val="20000"/>
                      <a:satMod val="120000"/>
                    </a:srgbClr>
                  </a:solidFill>
                </a:ln>
                <a:solidFill>
                  <a:srgbClr val="FF0000"/>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کسی که به هر دلیلی (معلم،شرکت در مسابقات قصه گویی،مربی و اهالی فرهنگ) به قصه گفتن علاقمند باشد؛ در شرایط و امکانات خاصی قرار دارد و لازم است که با عنایت به وضع موجود به انتخاب قصه ها بپردازد.</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توجه به ویژگی های قصه های قبل از خواب</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انتخاب قصه های آرامش بخش و به دور از هیجان،عدم استفاده از قصه های دنباله دار و ماجراجویانه ، توجه به نیازهای روحی روانی کودک در انتخاب اینگونه قصه ها</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توجه به قصه هایی که معلمین برای استفاده در تدریس به کار میبرند</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ارتباط نزدیک و مناسب با مطالب درسی،قصه گویی در کلاس نقش مکمل و متمم را داشته باشدو هیچ گاه به منزله ی خود درس تلقی نشود به دلیل زبان غیر مستقیم مورد استفاده برای دانش آموزان خود را مازم به یادگیری نکنند، قصه گویی معلمان محدود به درس خاصی نیست،</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مربیان و اهل فرهنگ که دغدغه ی فرهنگی دارند از قصه گویی نه تنها به عنوان واسطه ی تربیتی بلکه در پیشبرد اهداف خود نیز استفاده می کنند.</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کسانی که خود را برای قصه گویی و شرکت در مسابقات آماده می کنند.</a:t>
            </a:r>
            <a:br>
              <a:rPr lang="fa-IR" sz="2400" dirty="0" smtClean="0">
                <a:ln w="500">
                  <a:solidFill>
                    <a:srgbClr val="B13F9A">
                      <a:shade val="20000"/>
                      <a:satMod val="120000"/>
                    </a:srgbClr>
                  </a:solidFill>
                </a:ln>
                <a:solidFill>
                  <a:schemeClr val="tx1"/>
                </a:solidFill>
                <a:cs typeface="B Nazanin" pitchFamily="2" charset="-78"/>
              </a:rPr>
            </a:br>
            <a:r>
              <a:rPr lang="fa-IR" sz="2400" dirty="0" smtClean="0">
                <a:ln w="500">
                  <a:solidFill>
                    <a:srgbClr val="B13F9A">
                      <a:shade val="20000"/>
                      <a:satMod val="120000"/>
                    </a:srgbClr>
                  </a:solidFill>
                </a:ln>
                <a:solidFill>
                  <a:schemeClr val="tx1"/>
                </a:solidFill>
                <a:cs typeface="B Nazanin" pitchFamily="2" charset="-78"/>
              </a:rPr>
              <a:t/>
            </a:r>
            <a:br>
              <a:rPr lang="fa-IR" sz="2400" dirty="0" smtClean="0">
                <a:ln w="500">
                  <a:solidFill>
                    <a:srgbClr val="B13F9A">
                      <a:shade val="20000"/>
                      <a:satMod val="120000"/>
                    </a:srgbClr>
                  </a:solidFill>
                </a:ln>
                <a:solidFill>
                  <a:schemeClr val="tx1"/>
                </a:solidFill>
                <a:cs typeface="B Nazanin" pitchFamily="2" charset="-78"/>
              </a:rPr>
            </a:br>
            <a:r>
              <a:rPr lang="fa-IR" sz="2000" dirty="0" smtClean="0">
                <a:ln w="500">
                  <a:solidFill>
                    <a:srgbClr val="B13F9A">
                      <a:shade val="20000"/>
                      <a:satMod val="120000"/>
                    </a:srgbClr>
                  </a:solidFill>
                </a:ln>
                <a:solidFill>
                  <a:srgbClr val="FF0000"/>
                </a:solidFill>
                <a:cs typeface="B Nazanin" pitchFamily="2" charset="-78"/>
              </a:rPr>
              <a:t/>
            </a:r>
            <a:br>
              <a:rPr lang="fa-IR" sz="2000" dirty="0" smtClean="0">
                <a:ln w="500">
                  <a:solidFill>
                    <a:srgbClr val="B13F9A">
                      <a:shade val="20000"/>
                      <a:satMod val="120000"/>
                    </a:srgbClr>
                  </a:solidFill>
                </a:ln>
                <a:solidFill>
                  <a:srgbClr val="FF0000"/>
                </a:solidFill>
                <a:cs typeface="B Nazanin" pitchFamily="2" charset="-78"/>
              </a:rPr>
            </a:br>
            <a:endParaRPr lang="en-US" dirty="0"/>
          </a:p>
        </p:txBody>
      </p:sp>
      <p:sp>
        <p:nvSpPr>
          <p:cNvPr id="3" name="Text Placeholder 2"/>
          <p:cNvSpPr>
            <a:spLocks noGrp="1"/>
          </p:cNvSpPr>
          <p:nvPr>
            <p:ph type="body" idx="1"/>
          </p:nvPr>
        </p:nvSpPr>
        <p:spPr>
          <a:xfrm>
            <a:off x="533400" y="304800"/>
            <a:ext cx="6788888" cy="685800"/>
          </a:xfrm>
        </p:spPr>
        <p:txBody>
          <a:bodyPr>
            <a:normAutofit fontScale="25000" lnSpcReduction="20000"/>
          </a:bodyPr>
          <a:lstStyle/>
          <a:p>
            <a:pPr lvl="0" algn="ctr" rtl="1">
              <a:buClr>
                <a:srgbClr val="B13F9A"/>
              </a:buClr>
            </a:pPr>
            <a:endParaRPr lang="fa-IR" sz="3600" b="1" u="sng" dirty="0" smtClean="0">
              <a:solidFill>
                <a:prstClr val="black"/>
              </a:solidFill>
              <a:cs typeface="B Nazanin" pitchFamily="2" charset="-78"/>
            </a:endParaRPr>
          </a:p>
          <a:p>
            <a:pPr lvl="0" algn="ctr" rtl="1">
              <a:buClr>
                <a:srgbClr val="B13F9A"/>
              </a:buClr>
            </a:pPr>
            <a:endParaRPr lang="fa-IR" sz="3600" b="1" u="sng" dirty="0">
              <a:solidFill>
                <a:prstClr val="black"/>
              </a:solidFill>
              <a:cs typeface="B Nazanin" pitchFamily="2" charset="-78"/>
            </a:endParaRPr>
          </a:p>
          <a:p>
            <a:pPr lvl="0" algn="ctr" rtl="1">
              <a:buClr>
                <a:srgbClr val="B13F9A"/>
              </a:buClr>
            </a:pPr>
            <a:r>
              <a:rPr lang="fa-IR" sz="12800" b="1" u="sng" dirty="0" smtClean="0">
                <a:solidFill>
                  <a:prstClr val="black"/>
                </a:solidFill>
                <a:cs typeface="B Nazanin" pitchFamily="2" charset="-78"/>
              </a:rPr>
              <a:t>انتخاب </a:t>
            </a:r>
            <a:r>
              <a:rPr lang="fa-IR" sz="12800" b="1" u="sng" dirty="0">
                <a:solidFill>
                  <a:prstClr val="black"/>
                </a:solidFill>
                <a:cs typeface="B Nazanin" pitchFamily="2" charset="-78"/>
              </a:rPr>
              <a:t>با توجه به ویژگی های گوینده</a:t>
            </a:r>
            <a:endParaRPr lang="en-US" sz="12800" b="1" u="sng" dirty="0">
              <a:solidFill>
                <a:prstClr val="black"/>
              </a:solidFill>
              <a:cs typeface="B Nazanin" pitchFamily="2" charset="-78"/>
            </a:endParaRPr>
          </a:p>
          <a:p>
            <a:pPr lvl="0">
              <a:buClr>
                <a:srgbClr val="B13F9A"/>
              </a:buClr>
            </a:pPr>
            <a:endParaRPr lang="en-US" dirty="0">
              <a:solidFill>
                <a:prstClr val="black"/>
              </a:solidFill>
            </a:endParaRPr>
          </a:p>
          <a:p>
            <a:endParaRPr lang="en-US" dirty="0"/>
          </a:p>
        </p:txBody>
      </p:sp>
    </p:spTree>
    <p:extLst>
      <p:ext uri="{BB962C8B-B14F-4D97-AF65-F5344CB8AC3E}">
        <p14:creationId xmlns:p14="http://schemas.microsoft.com/office/powerpoint/2010/main" val="910548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267</TotalTime>
  <Words>197</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 1: تاثیر قصه گویی در انتقال مفاهیم تربیتی 2: نقش قصه گویی در تحکیم روایط خانوادگی 3: پاسداری از ذخایر ادبی با بهره گیری از قصه گویی 4: استفاده از قصه گویی در تقویت باورهای دینی 5: ترویج فرهنگ مطالعه به وسیله قصه گویی 6: استفاده از قصه گویی برای آگاهی از آرزوهای پیشینیان  7: نقش قصه گویی در گسترش دایره واژگان  8: آرامش و آسودگی خاطر در سایه قصه گویی 9: بهره گیری از قصه گویی برای نگرش به فرهنگ اقوام و ملل 10: پی بردن به قصه هایی به بن مایه های مشترک  11: افزایش مهارت های ارتباط کلامی با استفاده از قصه گویی  </vt:lpstr>
      <vt:lpstr>باید و نباید های قصه گویی  در انتخاب قصه به چه جنبه هایی باید توجه داشت؟</vt:lpstr>
      <vt:lpstr>   1) هماهنگی با روحیه و رفتار قصه گو 2)تناسب با توانایی ها و قابلیت های فردی قصه گو 3)سازگاری با شرایط، امکانات و محدودیت های قصه گو </vt:lpstr>
      <vt:lpstr>1) هماهنگی با روحیه و رفتار قصه گو: قصه گویی یک هنر است و هنرمند قصه گو می کوشد که حس مرتبط یا قصه را به مخاطب منتقل کند. بدیهی است که خود قصه گو باید قبلا یک ارتباط حسی قوی با قصه برقرار کرده باشدو قصه در جانش نشسته باشد تا بتواند در جان دیگران نیز نشانده شود.هر قدر قصه با روحیه و خلق و خوی قصه گو سازگارتر باشد جایگزینی آن در جان قصه گو نیز راحت تر صورت میگیرد. به عنوان مثال قصه گوی ما فردی است با خلق و خوی شاد،بذله گو و اهل شوخی. چنین فردی در گفتن قصه هایی با مایه های طنز خیلی موفق تر از کسی است که جدی و خشک است و به سختی لبخند میزند. نکته : توجه به مسئله خودشناسی  * در کنار روحیه و رفتار ،جنسیت قصه گو نیز در انتخاب قصه می تواند عامل تعیین کننده ای به شمار برود. * برخی از قصه ها مادرانه هستند و چنانچه توسط خانم یا ترجیا مادر گفته شوند بهتر است. *در انتخاب قصه های پهلوانی و نقالی توجه به زیر و بم بودن صدا و اندام بسیار مهم است. * در مورد قصه های عامیانه،افسانه ها و قصه های تمثیلی و استعاری که حیوانات شخصیت های آن را تشکیل می دهند روحیه و رفتار و جنسیت قصه گو نقش پررنگی ندارد اما در قصه‌های واقع گرا به ویژه آن قصه‌هایی که حوادث و شخصیتشان هم عصر و دوره‌ی ما هستند این اثر بخشی ارتباط مستقیمی با عوامل گفته شده دارد. تناسب بین روحیه ،رفتار و جنسیت قصه گو با قصه باعث می شود تا باورپذیری قصه در حد بالایی ایجاد شود و شنونده باور کند که این قصه گو ،خود شاهد ماجرا و اتفاقات قصه بوده است و دارد گزارشی از ماوقع، ارائه می‌کند. </vt:lpstr>
      <vt:lpstr>2)تناسب با توانایی ها و قابلیت های فردی قصه گو ممکن است هر فردی در مقایسه با دیگران توانایی ها و قابلیت های خاصی داشته باشد.برخی از این قابلیت ها عبارت است از:حافظه ی قوی، نگاه پرجذبه، انعطاف بدنی، بهره مندی از فن تقلید صدا،تسلط بر زبانی دیگر، صدای خوش، توانایی در ساخت و طراحی ابزاری خاص و ... * استفاده از هر کدام از این قابلیت ها تاثیر خاصی در انتخاب قصه دارد و قصه گو با تکیه بر آن هاست که می تواند هنرمندی های خود را بروز دهد   </vt:lpstr>
      <vt:lpstr>3)سازگاری با شرایط، امکانات و محدودیت های قصه گو کسی که به هر دلیلی (معلم،شرکت در مسابقات قصه گویی،مربی و اهالی فرهنگ) به قصه گفتن علاقمند باشد؛ در شرایط و امکانات خاصی قرار دارد و لازم است که با عنایت به وضع موجود به انتخاب قصه ها بپردازد. * توجه به ویژگی های قصه های قبل از خواب انتخاب قصه های آرامش بخش و به دور از هیجان،عدم استفاده از قصه های دنباله دار و ماجراجویانه ، توجه به نیازهای روحی روانی کودک در انتخاب اینگونه قصه ها * توجه به قصه هایی که معلمین برای استفاده در تدریس به کار میبرند ارتباط نزدیک و مناسب با مطالب درسی،قصه گویی در کلاس نقش مکمل و متمم را داشته باشدو هیچ گاه به منزله ی خود درس تلقی نشود به دلیل زبان غیر مستقیم مورد استفاده برای دانش آموزان خود را مازم به یادگیری نکنند، قصه گویی معلمان محدود به درس خاصی نیست، * مربیان و اهل فرهنگ که دغدغه ی فرهنگی دارند از قصه گویی نه تنها به عنوان واسطه ی تربیتی بلکه در پیشبرد اهداف خود نیز استفاده می کنند. * کسانی که خود را برای قصه گویی و شرکت در مسابقات آماده می کنند.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دانشکده فنی حرفه ای دختران شیراز                   رشته: تربیت مربی کودک نام درس: قصه گویی            مدرس:راضیه احمدی</dc:title>
  <dc:creator>Raziyeh</dc:creator>
  <cp:lastModifiedBy>Raziyeh</cp:lastModifiedBy>
  <cp:revision>43</cp:revision>
  <dcterms:created xsi:type="dcterms:W3CDTF">2020-04-12T17:21:53Z</dcterms:created>
  <dcterms:modified xsi:type="dcterms:W3CDTF">2020-04-19T16:24:25Z</dcterms:modified>
</cp:coreProperties>
</file>