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7AB760-9A66-4F92-AC8E-A24F7E0DFA4A}" type="doc">
      <dgm:prSet loTypeId="urn:microsoft.com/office/officeart/2005/8/layout/process4" loCatId="list" qsTypeId="urn:microsoft.com/office/officeart/2005/8/quickstyle/3d7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A0EEABCB-B533-4F5B-AB53-2F0EA50CACE6}">
      <dgm:prSet phldrT="[Text]" custT="1"/>
      <dgm:spPr/>
      <dgm:t>
        <a:bodyPr/>
        <a:lstStyle/>
        <a:p>
          <a:r>
            <a:rPr lang="fa-IR" sz="2800" b="1" dirty="0" smtClean="0">
              <a:cs typeface="B Zar" panose="00000400000000000000" pitchFamily="2" charset="-78"/>
            </a:rPr>
            <a:t>انواع مطالعات توصیفی:</a:t>
          </a:r>
          <a:endParaRPr lang="en-US" sz="2800" b="1" dirty="0">
            <a:cs typeface="B Zar" panose="00000400000000000000" pitchFamily="2" charset="-78"/>
          </a:endParaRPr>
        </a:p>
      </dgm:t>
    </dgm:pt>
    <dgm:pt modelId="{8F2763AA-8622-4A9D-A36C-311C1DC5AC90}" type="parTrans" cxnId="{DD92AD08-497F-4325-BC93-D58AFF9DD643}">
      <dgm:prSet/>
      <dgm:spPr/>
      <dgm:t>
        <a:bodyPr/>
        <a:lstStyle/>
        <a:p>
          <a:endParaRPr lang="en-US"/>
        </a:p>
      </dgm:t>
    </dgm:pt>
    <dgm:pt modelId="{A50A5773-0BE2-4E6E-9810-F9D40B385E51}" type="sibTrans" cxnId="{DD92AD08-497F-4325-BC93-D58AFF9DD643}">
      <dgm:prSet/>
      <dgm:spPr/>
      <dgm:t>
        <a:bodyPr/>
        <a:lstStyle/>
        <a:p>
          <a:endParaRPr lang="en-US"/>
        </a:p>
      </dgm:t>
    </dgm:pt>
    <dgm:pt modelId="{1F498A6D-98A3-428A-B05A-D31EF8D73844}">
      <dgm:prSet phldrT="[Text]" custT="1"/>
      <dgm:spPr/>
      <dgm:t>
        <a:bodyPr/>
        <a:lstStyle/>
        <a:p>
          <a:r>
            <a:rPr lang="fa-IR" sz="2800" dirty="0" smtClean="0">
              <a:cs typeface="B Zar" panose="00000400000000000000" pitchFamily="2" charset="-78"/>
            </a:rPr>
            <a:t>عرضی: یک بار اندازه گیری</a:t>
          </a:r>
          <a:endParaRPr lang="en-US" sz="2800" dirty="0">
            <a:cs typeface="B Zar" panose="00000400000000000000" pitchFamily="2" charset="-78"/>
          </a:endParaRPr>
        </a:p>
      </dgm:t>
    </dgm:pt>
    <dgm:pt modelId="{910233B5-AC75-43B1-9337-194BB7B2002B}" type="parTrans" cxnId="{7ABDB750-114D-4E2D-9635-84442F07118D}">
      <dgm:prSet/>
      <dgm:spPr/>
      <dgm:t>
        <a:bodyPr/>
        <a:lstStyle/>
        <a:p>
          <a:endParaRPr lang="en-US"/>
        </a:p>
      </dgm:t>
    </dgm:pt>
    <dgm:pt modelId="{2468BA69-8D47-47F8-BD28-22C2688CD8AE}" type="sibTrans" cxnId="{7ABDB750-114D-4E2D-9635-84442F07118D}">
      <dgm:prSet/>
      <dgm:spPr/>
      <dgm:t>
        <a:bodyPr/>
        <a:lstStyle/>
        <a:p>
          <a:endParaRPr lang="en-US"/>
        </a:p>
      </dgm:t>
    </dgm:pt>
    <dgm:pt modelId="{6C782100-33CE-4C73-9BEB-BA0710EDC83A}">
      <dgm:prSet phldrT="[Text]" custT="1"/>
      <dgm:spPr/>
      <dgm:t>
        <a:bodyPr/>
        <a:lstStyle/>
        <a:p>
          <a:r>
            <a:rPr lang="fa-IR" sz="2800" dirty="0" smtClean="0">
              <a:cs typeface="B Nazanin" panose="00000400000000000000" pitchFamily="2" charset="-78"/>
            </a:rPr>
            <a:t>طولی: چند بار ائدازه‌گیری</a:t>
          </a:r>
          <a:endParaRPr lang="en-US" sz="2800" dirty="0">
            <a:cs typeface="B Nazanin" panose="00000400000000000000" pitchFamily="2" charset="-78"/>
          </a:endParaRPr>
        </a:p>
      </dgm:t>
    </dgm:pt>
    <dgm:pt modelId="{8C243EF2-0751-4FED-BDA1-9BBAD6AF55AA}" type="parTrans" cxnId="{E9197AC1-64F2-4D61-8A53-ABE4684C68DE}">
      <dgm:prSet/>
      <dgm:spPr/>
      <dgm:t>
        <a:bodyPr/>
        <a:lstStyle/>
        <a:p>
          <a:endParaRPr lang="en-US"/>
        </a:p>
      </dgm:t>
    </dgm:pt>
    <dgm:pt modelId="{C9D3DC6A-0066-4753-A6E8-E366409FBDD7}" type="sibTrans" cxnId="{E9197AC1-64F2-4D61-8A53-ABE4684C68DE}">
      <dgm:prSet/>
      <dgm:spPr/>
      <dgm:t>
        <a:bodyPr/>
        <a:lstStyle/>
        <a:p>
          <a:endParaRPr lang="en-US"/>
        </a:p>
      </dgm:t>
    </dgm:pt>
    <dgm:pt modelId="{66CA9795-4E21-483F-BC21-D34169A5120D}">
      <dgm:prSet phldrT="[Text]" custT="1"/>
      <dgm:spPr/>
      <dgm:t>
        <a:bodyPr/>
        <a:lstStyle/>
        <a:p>
          <a:r>
            <a:rPr lang="fa-IR" sz="2800" dirty="0" smtClean="0">
              <a:cs typeface="B Zar" panose="00000400000000000000" pitchFamily="2" charset="-78"/>
            </a:rPr>
            <a:t>موردی</a:t>
          </a:r>
          <a:endParaRPr lang="en-US" sz="2800" dirty="0">
            <a:cs typeface="B Zar" panose="00000400000000000000" pitchFamily="2" charset="-78"/>
          </a:endParaRPr>
        </a:p>
      </dgm:t>
    </dgm:pt>
    <dgm:pt modelId="{319CA3DD-C455-45C3-85FD-3608287B0C4E}" type="parTrans" cxnId="{D9ABAF90-A8A7-46DA-B9AD-3998300FB7DC}">
      <dgm:prSet/>
      <dgm:spPr/>
      <dgm:t>
        <a:bodyPr/>
        <a:lstStyle/>
        <a:p>
          <a:endParaRPr lang="en-US"/>
        </a:p>
      </dgm:t>
    </dgm:pt>
    <dgm:pt modelId="{C4A46EAC-DD08-412E-B87C-D4C85F2A3A38}" type="sibTrans" cxnId="{D9ABAF90-A8A7-46DA-B9AD-3998300FB7DC}">
      <dgm:prSet/>
      <dgm:spPr/>
      <dgm:t>
        <a:bodyPr/>
        <a:lstStyle/>
        <a:p>
          <a:endParaRPr lang="en-US"/>
        </a:p>
      </dgm:t>
    </dgm:pt>
    <dgm:pt modelId="{C11BFA70-D8CB-4C55-B359-8306984ADF71}" type="pres">
      <dgm:prSet presAssocID="{0D7AB760-9A66-4F92-AC8E-A24F7E0DFA4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B38DC3-7B10-41EE-A0C9-32A2CF2B0D11}" type="pres">
      <dgm:prSet presAssocID="{A0EEABCB-B533-4F5B-AB53-2F0EA50CACE6}" presName="boxAndChildren" presStyleCnt="0"/>
      <dgm:spPr/>
      <dgm:t>
        <a:bodyPr/>
        <a:lstStyle/>
        <a:p>
          <a:endParaRPr lang="en-US"/>
        </a:p>
      </dgm:t>
    </dgm:pt>
    <dgm:pt modelId="{8A37040D-AEC8-40BB-A803-831011D8BAD3}" type="pres">
      <dgm:prSet presAssocID="{A0EEABCB-B533-4F5B-AB53-2F0EA50CACE6}" presName="parentTextBox" presStyleLbl="node1" presStyleIdx="0" presStyleCnt="1"/>
      <dgm:spPr/>
      <dgm:t>
        <a:bodyPr/>
        <a:lstStyle/>
        <a:p>
          <a:endParaRPr lang="en-US"/>
        </a:p>
      </dgm:t>
    </dgm:pt>
    <dgm:pt modelId="{3498CEAD-A9A9-488A-8A0D-08839D0DF7AA}" type="pres">
      <dgm:prSet presAssocID="{A0EEABCB-B533-4F5B-AB53-2F0EA50CACE6}" presName="entireBox" presStyleLbl="node1" presStyleIdx="0" presStyleCnt="1" custLinFactNeighborX="964" custLinFactNeighborY="-8174"/>
      <dgm:spPr/>
      <dgm:t>
        <a:bodyPr/>
        <a:lstStyle/>
        <a:p>
          <a:endParaRPr lang="en-US"/>
        </a:p>
      </dgm:t>
    </dgm:pt>
    <dgm:pt modelId="{B81A2BC2-4ACC-477C-826B-41864AAEEF4E}" type="pres">
      <dgm:prSet presAssocID="{A0EEABCB-B533-4F5B-AB53-2F0EA50CACE6}" presName="descendantBox" presStyleCnt="0"/>
      <dgm:spPr/>
      <dgm:t>
        <a:bodyPr/>
        <a:lstStyle/>
        <a:p>
          <a:endParaRPr lang="en-US"/>
        </a:p>
      </dgm:t>
    </dgm:pt>
    <dgm:pt modelId="{6DEA7468-68AF-4B00-AF7A-B664BB71E4A8}" type="pres">
      <dgm:prSet presAssocID="{1F498A6D-98A3-428A-B05A-D31EF8D73844}" presName="childTextBox" presStyleLbl="fgAccFollowNode1" presStyleIdx="0" presStyleCnt="3" custLinFactNeighborX="-1448" custLinFactNeighborY="-18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275A58-9B8C-4A16-AF8E-0594C823F282}" type="pres">
      <dgm:prSet presAssocID="{6C782100-33CE-4C73-9BEB-BA0710EDC83A}" presName="childTextBox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D1ED88-950F-4478-B8F1-E5DE2E978D18}" type="pres">
      <dgm:prSet presAssocID="{66CA9795-4E21-483F-BC21-D34169A5120D}" presName="childTextBox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BDB750-114D-4E2D-9635-84442F07118D}" srcId="{A0EEABCB-B533-4F5B-AB53-2F0EA50CACE6}" destId="{1F498A6D-98A3-428A-B05A-D31EF8D73844}" srcOrd="0" destOrd="0" parTransId="{910233B5-AC75-43B1-9337-194BB7B2002B}" sibTransId="{2468BA69-8D47-47F8-BD28-22C2688CD8AE}"/>
    <dgm:cxn modelId="{607CF5BC-1277-4A1D-98E6-EBABB88C8004}" type="presOf" srcId="{0D7AB760-9A66-4F92-AC8E-A24F7E0DFA4A}" destId="{C11BFA70-D8CB-4C55-B359-8306984ADF71}" srcOrd="0" destOrd="0" presId="urn:microsoft.com/office/officeart/2005/8/layout/process4"/>
    <dgm:cxn modelId="{B409BDE9-4D0B-4439-B099-19056B0BF2DD}" type="presOf" srcId="{1F498A6D-98A3-428A-B05A-D31EF8D73844}" destId="{6DEA7468-68AF-4B00-AF7A-B664BB71E4A8}" srcOrd="0" destOrd="0" presId="urn:microsoft.com/office/officeart/2005/8/layout/process4"/>
    <dgm:cxn modelId="{C2C46888-4A31-4871-9707-552681C626C6}" type="presOf" srcId="{6C782100-33CE-4C73-9BEB-BA0710EDC83A}" destId="{EA275A58-9B8C-4A16-AF8E-0594C823F282}" srcOrd="0" destOrd="0" presId="urn:microsoft.com/office/officeart/2005/8/layout/process4"/>
    <dgm:cxn modelId="{27CE94BF-9871-4BE9-BF2F-C325F4B453FB}" type="presOf" srcId="{66CA9795-4E21-483F-BC21-D34169A5120D}" destId="{18D1ED88-950F-4478-B8F1-E5DE2E978D18}" srcOrd="0" destOrd="0" presId="urn:microsoft.com/office/officeart/2005/8/layout/process4"/>
    <dgm:cxn modelId="{15DAFEE9-BB8D-42F7-AA5A-8FE9AECA40C8}" type="presOf" srcId="{A0EEABCB-B533-4F5B-AB53-2F0EA50CACE6}" destId="{8A37040D-AEC8-40BB-A803-831011D8BAD3}" srcOrd="0" destOrd="0" presId="urn:microsoft.com/office/officeart/2005/8/layout/process4"/>
    <dgm:cxn modelId="{DD92AD08-497F-4325-BC93-D58AFF9DD643}" srcId="{0D7AB760-9A66-4F92-AC8E-A24F7E0DFA4A}" destId="{A0EEABCB-B533-4F5B-AB53-2F0EA50CACE6}" srcOrd="0" destOrd="0" parTransId="{8F2763AA-8622-4A9D-A36C-311C1DC5AC90}" sibTransId="{A50A5773-0BE2-4E6E-9810-F9D40B385E51}"/>
    <dgm:cxn modelId="{E705D29E-92BE-4D61-AFA8-BC0808849B35}" type="presOf" srcId="{A0EEABCB-B533-4F5B-AB53-2F0EA50CACE6}" destId="{3498CEAD-A9A9-488A-8A0D-08839D0DF7AA}" srcOrd="1" destOrd="0" presId="urn:microsoft.com/office/officeart/2005/8/layout/process4"/>
    <dgm:cxn modelId="{E9197AC1-64F2-4D61-8A53-ABE4684C68DE}" srcId="{A0EEABCB-B533-4F5B-AB53-2F0EA50CACE6}" destId="{6C782100-33CE-4C73-9BEB-BA0710EDC83A}" srcOrd="1" destOrd="0" parTransId="{8C243EF2-0751-4FED-BDA1-9BBAD6AF55AA}" sibTransId="{C9D3DC6A-0066-4753-A6E8-E366409FBDD7}"/>
    <dgm:cxn modelId="{D9ABAF90-A8A7-46DA-B9AD-3998300FB7DC}" srcId="{A0EEABCB-B533-4F5B-AB53-2F0EA50CACE6}" destId="{66CA9795-4E21-483F-BC21-D34169A5120D}" srcOrd="2" destOrd="0" parTransId="{319CA3DD-C455-45C3-85FD-3608287B0C4E}" sibTransId="{C4A46EAC-DD08-412E-B87C-D4C85F2A3A38}"/>
    <dgm:cxn modelId="{ECEB6486-045E-4D1A-9546-EB70D8760A36}" type="presParOf" srcId="{C11BFA70-D8CB-4C55-B359-8306984ADF71}" destId="{3DB38DC3-7B10-41EE-A0C9-32A2CF2B0D11}" srcOrd="0" destOrd="0" presId="urn:microsoft.com/office/officeart/2005/8/layout/process4"/>
    <dgm:cxn modelId="{F9D9368E-AA6B-453E-826F-FB8478EA499D}" type="presParOf" srcId="{3DB38DC3-7B10-41EE-A0C9-32A2CF2B0D11}" destId="{8A37040D-AEC8-40BB-A803-831011D8BAD3}" srcOrd="0" destOrd="0" presId="urn:microsoft.com/office/officeart/2005/8/layout/process4"/>
    <dgm:cxn modelId="{0212A356-124B-47AD-AEF2-AF5BC7D2761F}" type="presParOf" srcId="{3DB38DC3-7B10-41EE-A0C9-32A2CF2B0D11}" destId="{3498CEAD-A9A9-488A-8A0D-08839D0DF7AA}" srcOrd="1" destOrd="0" presId="urn:microsoft.com/office/officeart/2005/8/layout/process4"/>
    <dgm:cxn modelId="{87A94671-0757-4F56-9C5E-2DCE5FEC1265}" type="presParOf" srcId="{3DB38DC3-7B10-41EE-A0C9-32A2CF2B0D11}" destId="{B81A2BC2-4ACC-477C-826B-41864AAEEF4E}" srcOrd="2" destOrd="0" presId="urn:microsoft.com/office/officeart/2005/8/layout/process4"/>
    <dgm:cxn modelId="{BB9FCE1C-80AE-4E8B-9241-CD5334E30C78}" type="presParOf" srcId="{B81A2BC2-4ACC-477C-826B-41864AAEEF4E}" destId="{6DEA7468-68AF-4B00-AF7A-B664BB71E4A8}" srcOrd="0" destOrd="0" presId="urn:microsoft.com/office/officeart/2005/8/layout/process4"/>
    <dgm:cxn modelId="{E23B688F-32D8-44D0-A437-34446A7A0F0F}" type="presParOf" srcId="{B81A2BC2-4ACC-477C-826B-41864AAEEF4E}" destId="{EA275A58-9B8C-4A16-AF8E-0594C823F282}" srcOrd="1" destOrd="0" presId="urn:microsoft.com/office/officeart/2005/8/layout/process4"/>
    <dgm:cxn modelId="{B8EC7769-7F95-4C26-BB3D-C37F13D6393B}" type="presParOf" srcId="{B81A2BC2-4ACC-477C-826B-41864AAEEF4E}" destId="{18D1ED88-950F-4478-B8F1-E5DE2E978D18}" srcOrd="2" destOrd="0" presId="urn:microsoft.com/office/officeart/2005/8/layout/process4"/>
  </dgm:cxnLst>
  <dgm:bg>
    <a:solidFill>
      <a:schemeClr val="accent3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8CEAD-A9A9-488A-8A0D-08839D0DF7AA}">
      <dsp:nvSpPr>
        <dsp:cNvPr id="0" name=""/>
        <dsp:cNvSpPr/>
      </dsp:nvSpPr>
      <dsp:spPr>
        <a:xfrm>
          <a:off x="0" y="0"/>
          <a:ext cx="8128000" cy="307629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dirty="0" smtClean="0">
              <a:cs typeface="B Zar" panose="00000400000000000000" pitchFamily="2" charset="-78"/>
            </a:rPr>
            <a:t>انواع مطالعات توصیفی:</a:t>
          </a:r>
          <a:endParaRPr lang="en-US" sz="2800" b="1" kern="1200" dirty="0">
            <a:cs typeface="B Zar" panose="00000400000000000000" pitchFamily="2" charset="-78"/>
          </a:endParaRPr>
        </a:p>
      </dsp:txBody>
      <dsp:txXfrm>
        <a:off x="0" y="0"/>
        <a:ext cx="8128000" cy="1661201"/>
      </dsp:txXfrm>
    </dsp:sp>
    <dsp:sp modelId="{6DEA7468-68AF-4B00-AF7A-B664BB71E4A8}">
      <dsp:nvSpPr>
        <dsp:cNvPr id="0" name=""/>
        <dsp:cNvSpPr/>
      </dsp:nvSpPr>
      <dsp:spPr>
        <a:xfrm>
          <a:off x="0" y="1573552"/>
          <a:ext cx="2706687" cy="1415097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cs typeface="B Zar" panose="00000400000000000000" pitchFamily="2" charset="-78"/>
            </a:rPr>
            <a:t>عرضی: یک بار اندازه گیری</a:t>
          </a:r>
          <a:endParaRPr lang="en-US" sz="2800" kern="1200" dirty="0">
            <a:cs typeface="B Zar" panose="00000400000000000000" pitchFamily="2" charset="-78"/>
          </a:endParaRPr>
        </a:p>
      </dsp:txBody>
      <dsp:txXfrm>
        <a:off x="0" y="1573552"/>
        <a:ext cx="2706687" cy="1415097"/>
      </dsp:txXfrm>
    </dsp:sp>
    <dsp:sp modelId="{EA275A58-9B8C-4A16-AF8E-0594C823F282}">
      <dsp:nvSpPr>
        <dsp:cNvPr id="0" name=""/>
        <dsp:cNvSpPr/>
      </dsp:nvSpPr>
      <dsp:spPr>
        <a:xfrm>
          <a:off x="2710656" y="1599675"/>
          <a:ext cx="2706687" cy="1415097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cs typeface="B Nazanin" panose="00000400000000000000" pitchFamily="2" charset="-78"/>
            </a:rPr>
            <a:t>طولی: چند بار ائدازه‌گیری</a:t>
          </a:r>
          <a:endParaRPr lang="en-US" sz="2800" kern="1200" dirty="0">
            <a:cs typeface="B Nazanin" panose="00000400000000000000" pitchFamily="2" charset="-78"/>
          </a:endParaRPr>
        </a:p>
      </dsp:txBody>
      <dsp:txXfrm>
        <a:off x="2710656" y="1599675"/>
        <a:ext cx="2706687" cy="1415097"/>
      </dsp:txXfrm>
    </dsp:sp>
    <dsp:sp modelId="{18D1ED88-950F-4478-B8F1-E5DE2E978D18}">
      <dsp:nvSpPr>
        <dsp:cNvPr id="0" name=""/>
        <dsp:cNvSpPr/>
      </dsp:nvSpPr>
      <dsp:spPr>
        <a:xfrm>
          <a:off x="5417343" y="1599675"/>
          <a:ext cx="2706687" cy="1415097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cs typeface="B Zar" panose="00000400000000000000" pitchFamily="2" charset="-78"/>
            </a:rPr>
            <a:t>موردی</a:t>
          </a:r>
          <a:endParaRPr lang="en-US" sz="2800" kern="1200" dirty="0">
            <a:cs typeface="B Zar" panose="00000400000000000000" pitchFamily="2" charset="-78"/>
          </a:endParaRPr>
        </a:p>
      </dsp:txBody>
      <dsp:txXfrm>
        <a:off x="5417343" y="1599675"/>
        <a:ext cx="2706687" cy="14150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400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29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87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983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578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8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89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321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003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605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161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348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0897" y="4807538"/>
            <a:ext cx="4089972" cy="620485"/>
          </a:xfrm>
        </p:spPr>
        <p:txBody>
          <a:bodyPr>
            <a:normAutofit/>
          </a:bodyPr>
          <a:lstStyle/>
          <a:p>
            <a:r>
              <a:rPr lang="fa-IR" sz="2800" b="1" dirty="0" smtClean="0">
                <a:cs typeface="B Compset" panose="00000400000000000000" pitchFamily="2" charset="-78"/>
              </a:rPr>
              <a:t>مدرس: یزدانی</a:t>
            </a:r>
            <a:endParaRPr lang="fa-IR" sz="2800" b="1" dirty="0">
              <a:cs typeface="B Compset" panose="00000400000000000000" pitchFamily="2" charset="-7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17567" y="189478"/>
            <a:ext cx="11926388" cy="58742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800" dirty="0" smtClean="0">
                <a:cs typeface="Arshia" panose="00000400000000000000" pitchFamily="2" charset="-78"/>
              </a:rPr>
              <a:t>به نام خدا</a:t>
            </a:r>
            <a:endParaRPr lang="fa-IR" sz="2800" dirty="0">
              <a:cs typeface="Arshia" panose="00000400000000000000" pitchFamily="2" charset="-78"/>
            </a:endParaRPr>
          </a:p>
        </p:txBody>
      </p:sp>
      <p:sp>
        <p:nvSpPr>
          <p:cNvPr id="9" name="Flowchart: Multidocument 8"/>
          <p:cNvSpPr/>
          <p:nvPr/>
        </p:nvSpPr>
        <p:spPr>
          <a:xfrm>
            <a:off x="1274433" y="2145324"/>
            <a:ext cx="7367451" cy="1430884"/>
          </a:xfrm>
          <a:prstGeom prst="flowChartMultidocumen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3600" b="1" dirty="0">
                <a:cs typeface="B Kourosh" panose="00000400000000000000" pitchFamily="2" charset="-78"/>
              </a:rPr>
              <a:t>روشهای تحقیق در روان شناسی رشد</a:t>
            </a:r>
            <a:endParaRPr lang="fa-IR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8034" y="989388"/>
            <a:ext cx="1495152" cy="1502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67" y="4712831"/>
            <a:ext cx="2833685" cy="1743075"/>
          </a:xfrm>
          <a:prstGeom prst="rect">
            <a:avLst/>
          </a:prstGeom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7177" y="2704108"/>
            <a:ext cx="1156866" cy="11525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4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323"/>
    </mc:Choice>
    <mc:Fallback xmlns="">
      <p:transition spd="slow" advTm="109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05" y="183796"/>
            <a:ext cx="11691257" cy="678352"/>
          </a:xfrm>
          <a:effectLst>
            <a:reflection blurRad="6350" stA="50000" endA="275" endPos="40000" dist="101600" dir="5400000" sy="-100000" algn="bl" rotWithShape="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sz="3200" dirty="0" smtClean="0">
                <a:latin typeface="Urdu Typesetting" panose="03020402040406030203" pitchFamily="66" charset="-78"/>
                <a:cs typeface="B Kourosh" panose="00000400000000000000" pitchFamily="2" charset="-78"/>
              </a:rPr>
              <a:t> روشهای تحقیق در روان شناسی رشد</a:t>
            </a:r>
            <a:endParaRPr lang="fa-IR" sz="3200" dirty="0">
              <a:latin typeface="Urdu Typesetting" panose="03020402040406030203" pitchFamily="66" charset="-78"/>
              <a:cs typeface="B Kourosh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59" y="1515290"/>
            <a:ext cx="11691258" cy="5342709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 rtl="1">
              <a:lnSpc>
                <a:spcPct val="20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fa-IR" b="1" dirty="0" smtClean="0">
                <a:ln/>
                <a:cs typeface="B Kourosh" panose="00000400000000000000" pitchFamily="2" charset="-78"/>
              </a:rPr>
              <a:t>روش تحقیق </a:t>
            </a:r>
            <a:r>
              <a:rPr lang="fa-IR" b="1" dirty="0">
                <a:ln/>
                <a:cs typeface="B Kourosh" panose="00000400000000000000" pitchFamily="2" charset="-78"/>
              </a:rPr>
              <a:t>توصیفی</a:t>
            </a:r>
            <a:r>
              <a:rPr lang="fa-IR" b="1" dirty="0">
                <a:ln/>
                <a:cs typeface="B Zar" panose="00000400000000000000" pitchFamily="2" charset="-78"/>
              </a:rPr>
              <a:t>: </a:t>
            </a:r>
            <a:r>
              <a:rPr lang="fa-IR" dirty="0">
                <a:ln/>
                <a:cs typeface="B Zar" panose="00000400000000000000" pitchFamily="2" charset="-78"/>
              </a:rPr>
              <a:t>هدف اصلی، توصیف و </a:t>
            </a:r>
            <a:r>
              <a:rPr lang="fa-IR" dirty="0" smtClean="0">
                <a:ln/>
                <a:cs typeface="B Zar" panose="00000400000000000000" pitchFamily="2" charset="-78"/>
              </a:rPr>
              <a:t>تفسیروضعیت کنونی موضوع </a:t>
            </a:r>
            <a:r>
              <a:rPr lang="fa-IR" dirty="0">
                <a:ln/>
                <a:cs typeface="B Zar" panose="00000400000000000000" pitchFamily="2" charset="-78"/>
              </a:rPr>
              <a:t>است</a:t>
            </a:r>
            <a:endParaRPr lang="fa-IR" dirty="0" smtClean="0">
              <a:ln/>
              <a:cs typeface="B Zar" panose="00000400000000000000" pitchFamily="2" charset="-78"/>
            </a:endParaRPr>
          </a:p>
          <a:p>
            <a:pPr algn="r" rtl="1">
              <a:lnSpc>
                <a:spcPct val="20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fa-IR" b="1" dirty="0" smtClean="0">
                <a:ln/>
                <a:cs typeface="B Kourosh" panose="00000400000000000000" pitchFamily="2" charset="-78"/>
              </a:rPr>
              <a:t>روش تحقیق همبستگی</a:t>
            </a:r>
            <a:r>
              <a:rPr lang="fa-IR" b="1" dirty="0" smtClean="0">
                <a:ln/>
                <a:cs typeface="B Zar" panose="00000400000000000000" pitchFamily="2" charset="-78"/>
              </a:rPr>
              <a:t>: </a:t>
            </a:r>
            <a:r>
              <a:rPr lang="fa-IR" dirty="0" smtClean="0">
                <a:ln/>
                <a:cs typeface="B Zar" panose="00000400000000000000" pitchFamily="2" charset="-78"/>
              </a:rPr>
              <a:t>بررسی رابطه بین دو ویژگی</a:t>
            </a:r>
          </a:p>
          <a:p>
            <a:pPr algn="r" rtl="1">
              <a:lnSpc>
                <a:spcPct val="20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fa-IR" b="1" dirty="0" smtClean="0">
                <a:ln/>
                <a:cs typeface="B Kourosh" panose="00000400000000000000" pitchFamily="2" charset="-78"/>
              </a:rPr>
              <a:t>روش تحقیق آزمایشگاهی</a:t>
            </a:r>
            <a:r>
              <a:rPr lang="fa-IR" dirty="0" smtClean="0">
                <a:ln/>
                <a:cs typeface="B Zar" panose="00000400000000000000" pitchFamily="2" charset="-78"/>
              </a:rPr>
              <a:t>: دستکاری وقایع توسط محقق وبیان نتیجه آن.</a:t>
            </a:r>
          </a:p>
          <a:p>
            <a:pPr marL="0" indent="0" algn="r" rtl="1">
              <a:lnSpc>
                <a:spcPct val="200000"/>
              </a:lnSpc>
              <a:buClr>
                <a:schemeClr val="accent2"/>
              </a:buClr>
              <a:buNone/>
            </a:pPr>
            <a:endParaRPr lang="fa-IR" b="1" dirty="0">
              <a:ln/>
              <a:solidFill>
                <a:srgbClr val="0070C0"/>
              </a:solidFill>
              <a:cs typeface="B Zar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59443"/>
            <a:ext cx="3435531" cy="35156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 prst="divot"/>
            <a:contourClr>
              <a:srgbClr val="C0C0C0"/>
            </a:contourClr>
          </a:sp3d>
        </p:spPr>
      </p:pic>
      <p:pic>
        <p:nvPicPr>
          <p:cNvPr id="56" name="Audio 5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657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968"/>
    </mc:Choice>
    <mc:Fallback xmlns="">
      <p:transition spd="slow" advTm="452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31" y="234496"/>
            <a:ext cx="11678195" cy="706029"/>
          </a:xfr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sz="3600" dirty="0" smtClean="0">
                <a:cs typeface="B Titr" panose="00000700000000000000" pitchFamily="2" charset="-78"/>
              </a:rPr>
              <a:t>مطالعات توصیفی</a:t>
            </a:r>
            <a:endParaRPr lang="fa-IR" sz="36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54034"/>
            <a:ext cx="11547566" cy="5603965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dirty="0"/>
              <a:t> محاسبه اندازه متوسط یک خصوصیت</a:t>
            </a:r>
          </a:p>
          <a:p>
            <a:pPr marL="0" indent="0" algn="r">
              <a:buNone/>
            </a:pPr>
            <a:endParaRPr lang="en-US" dirty="0" smtClean="0"/>
          </a:p>
          <a:p>
            <a:pPr marL="0" indent="0" algn="r">
              <a:buNone/>
            </a:pPr>
            <a:endParaRPr lang="fa-IR" dirty="0" smtClean="0"/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endParaRPr lang="en-US" dirty="0" smtClean="0"/>
          </a:p>
          <a:p>
            <a:pPr marL="0" indent="0" algn="r">
              <a:buNone/>
            </a:pPr>
            <a:endParaRPr lang="fa-IR" dirty="0" smtClean="0"/>
          </a:p>
        </p:txBody>
      </p:sp>
      <p:sp>
        <p:nvSpPr>
          <p:cNvPr id="7" name="Cloud Callout 6"/>
          <p:cNvSpPr/>
          <p:nvPr/>
        </p:nvSpPr>
        <p:spPr>
          <a:xfrm>
            <a:off x="927463" y="1296492"/>
            <a:ext cx="5878285" cy="1224637"/>
          </a:xfrm>
          <a:prstGeom prst="cloudCallout">
            <a:avLst>
              <a:gd name="adj1" fmla="val 57910"/>
              <a:gd name="adj2" fmla="val -25006"/>
            </a:avLst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fa-IR" sz="2400" dirty="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cs typeface="B Nazanin" panose="00000400000000000000" pitchFamily="2" charset="-78"/>
              </a:rPr>
              <a:t>مثال: محاسبه میانگین(اندازه متوسط) قد نوزادان</a:t>
            </a:r>
          </a:p>
        </p:txBody>
      </p:sp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564910793"/>
              </p:ext>
            </p:extLst>
          </p:nvPr>
        </p:nvGraphicFramePr>
        <p:xfrm>
          <a:off x="1801223" y="2834638"/>
          <a:ext cx="8128000" cy="3076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6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145"/>
    </mc:Choice>
    <mc:Fallback xmlns="">
      <p:transition spd="slow" advTm="247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Graphic spid="21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4497"/>
            <a:ext cx="10515600" cy="575401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fa-IR" sz="3600" dirty="0" smtClean="0">
                <a:cs typeface="B Kourosh" panose="00000400000000000000" pitchFamily="2" charset="-78"/>
              </a:rPr>
              <a:t>سوالات پایان فصل اول</a:t>
            </a:r>
            <a:endParaRPr lang="fa-IR" sz="3600" dirty="0">
              <a:cs typeface="B Kourosh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dirty="0" smtClean="0">
                <a:cs typeface="B Kourosh" panose="00000400000000000000" pitchFamily="2" charset="-78"/>
              </a:rPr>
              <a:t>1. برای هر یک از روش های تحقیق در روان شناسی رشد یک مثال بیاورید و آنها را با یکدیگر مقایسه کنید.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dirty="0" smtClean="0">
                <a:cs typeface="B Kourosh" panose="00000400000000000000" pitchFamily="2" charset="-78"/>
              </a:rPr>
              <a:t>2. به نظر شما شرایط کودکان در مهد کودک های ایران چگونه است و آیا امکان جبران کاستی های موجود در محیط خانواده که مانع رشد مناسب ابعاد مختلف  رشدی است در مهد کودک های ایران وجود دارد؟  </a:t>
            </a:r>
            <a:endParaRPr lang="fa-IR" dirty="0">
              <a:cs typeface="B Kourosh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9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92"/>
    </mc:Choice>
    <mc:Fallback xmlns="">
      <p:transition spd="slow" advTm="18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7.8|152.5|156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717</TotalTime>
  <Words>153</Words>
  <Application>Microsoft Office PowerPoint</Application>
  <PresentationFormat>Widescreen</PresentationFormat>
  <Paragraphs>20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7" baseType="lpstr">
      <vt:lpstr>Arial</vt:lpstr>
      <vt:lpstr>Arshia</vt:lpstr>
      <vt:lpstr>B Compset</vt:lpstr>
      <vt:lpstr>B Kourosh</vt:lpstr>
      <vt:lpstr>B Nazanin</vt:lpstr>
      <vt:lpstr>B Titr</vt:lpstr>
      <vt:lpstr>B Zar</vt:lpstr>
      <vt:lpstr>Calibri</vt:lpstr>
      <vt:lpstr>Calibri Light</vt:lpstr>
      <vt:lpstr>Times New Roman</vt:lpstr>
      <vt:lpstr>Urdu Typesetting</vt:lpstr>
      <vt:lpstr>Wingdings</vt:lpstr>
      <vt:lpstr>Office Theme</vt:lpstr>
      <vt:lpstr>PowerPoint Presentation</vt:lpstr>
      <vt:lpstr> روشهای تحقیق در روان شناسی رشد</vt:lpstr>
      <vt:lpstr>مطالعات توصیفی</vt:lpstr>
      <vt:lpstr>سوالات پایان فصل اول</vt:lpstr>
    </vt:vector>
  </TitlesOfParts>
  <Company>Gerdoo.net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روشهای تحقیق در روان شناسی رشد</dc:title>
  <dc:creator>Nik</dc:creator>
  <cp:lastModifiedBy>Nik</cp:lastModifiedBy>
  <cp:revision>58</cp:revision>
  <dcterms:created xsi:type="dcterms:W3CDTF">2020-04-05T04:35:32Z</dcterms:created>
  <dcterms:modified xsi:type="dcterms:W3CDTF">2020-04-07T20:09:24Z</dcterms:modified>
</cp:coreProperties>
</file>