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8" r:id="rId1"/>
  </p:sldMasterIdLst>
  <p:notesMasterIdLst>
    <p:notesMasterId r:id="rId9"/>
  </p:notesMasterIdLst>
  <p:sldIdLst>
    <p:sldId id="256" r:id="rId2"/>
    <p:sldId id="257" r:id="rId3"/>
    <p:sldId id="258" r:id="rId4"/>
    <p:sldId id="259" r:id="rId5"/>
    <p:sldId id="260" r:id="rId6"/>
    <p:sldId id="261" r:id="rId7"/>
    <p:sldId id="262"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F0B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5" d="100"/>
          <a:sy n="85" d="100"/>
        </p:scale>
        <p:origin x="18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E9DCE0-30BB-4175-B409-CC4DFBC80C60}" type="datetimeFigureOut">
              <a:rPr lang="en-US" smtClean="0"/>
              <a:t>3/31/2020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5DE274-B4A1-4334-9426-538665A48BBC}" type="slidenum">
              <a:rPr lang="en-US" smtClean="0"/>
              <a:t>‹#›</a:t>
            </a:fld>
            <a:endParaRPr lang="en-US"/>
          </a:p>
        </p:txBody>
      </p:sp>
    </p:spTree>
    <p:extLst>
      <p:ext uri="{BB962C8B-B14F-4D97-AF65-F5344CB8AC3E}">
        <p14:creationId xmlns:p14="http://schemas.microsoft.com/office/powerpoint/2010/main" val="3617363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D2CAA7FA-F55D-4969-9595-BEEA108A091D}" type="datetime1">
              <a:rPr lang="en-US" smtClean="0"/>
              <a:t>3/31/2020</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9EDAFB64-F21B-42CA-8F42-98B436D2A76A}" type="slidenum">
              <a:rPr lang="en-US" smtClean="0"/>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504876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FC7B419-647D-497D-BB49-F3D91CB2B9B9}" type="datetime1">
              <a:rPr lang="en-US" smtClean="0"/>
              <a:t>3/31/2020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AFB64-F21B-42CA-8F42-98B436D2A76A}" type="slidenum">
              <a:rPr lang="en-US" smtClean="0"/>
              <a:t>‹#›</a:t>
            </a:fld>
            <a:endParaRPr lang="en-US"/>
          </a:p>
        </p:txBody>
      </p:sp>
    </p:spTree>
    <p:extLst>
      <p:ext uri="{BB962C8B-B14F-4D97-AF65-F5344CB8AC3E}">
        <p14:creationId xmlns:p14="http://schemas.microsoft.com/office/powerpoint/2010/main" val="37945529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91815DA-1566-4572-AADB-93B0B7470D04}" type="datetime1">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AFB64-F21B-42CA-8F42-98B436D2A76A}" type="slidenum">
              <a:rPr lang="en-US" smtClean="0"/>
              <a:t>‹#›</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513019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07C6FC-062D-4520-81E9-22CD3D7EF89B}" type="datetime1">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AFB64-F21B-42CA-8F42-98B436D2A76A}"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181684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26602E8-CD2B-423F-8260-B7113B2E4FE2}" type="datetime1">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AFB64-F21B-42CA-8F42-98B436D2A76A}" type="slidenum">
              <a:rPr lang="en-US" smtClean="0"/>
              <a:t>‹#›</a:t>
            </a:fld>
            <a:endParaRPr lang="en-US"/>
          </a:p>
        </p:txBody>
      </p:sp>
    </p:spTree>
    <p:extLst>
      <p:ext uri="{BB962C8B-B14F-4D97-AF65-F5344CB8AC3E}">
        <p14:creationId xmlns:p14="http://schemas.microsoft.com/office/powerpoint/2010/main" val="33046897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F10AE0-F7DD-4C98-94AD-2C6C4292637C}" type="datetime1">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AFB64-F21B-42CA-8F42-98B436D2A76A}"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448349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F48518C-33C8-4CD8-9120-40BAD212EB79}" type="datetime1">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AFB64-F21B-42CA-8F42-98B436D2A76A}" type="slidenum">
              <a:rPr lang="en-US" smtClean="0"/>
              <a:t>‹#›</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562594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078C47-6AB3-478D-BC49-45A028DC45C3}" type="datetime1">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AFB64-F21B-42CA-8F42-98B436D2A76A}"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191329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03CFF1-0060-41A9-82FD-B00F52B27F9E}" type="datetime1">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AFB64-F21B-42CA-8F42-98B436D2A76A}" type="slidenum">
              <a:rPr lang="en-US" smtClean="0"/>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48669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C388B0-FBD7-43EC-A734-972B6B51AC75}" type="datetime1">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AFB64-F21B-42CA-8F42-98B436D2A76A}" type="slidenum">
              <a:rPr lang="en-US" smtClean="0"/>
              <a:t>‹#›</a:t>
            </a:fld>
            <a:endParaRPr lang="en-US"/>
          </a:p>
        </p:txBody>
      </p:sp>
    </p:spTree>
    <p:extLst>
      <p:ext uri="{BB962C8B-B14F-4D97-AF65-F5344CB8AC3E}">
        <p14:creationId xmlns:p14="http://schemas.microsoft.com/office/powerpoint/2010/main" val="577252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EAD2CC-71AE-4365-86F7-6956B14CB590}" type="datetime1">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AFB64-F21B-42CA-8F42-98B436D2A76A}" type="slidenum">
              <a:rPr lang="en-US" smtClean="0"/>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31151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AF89645-9532-428A-B7E5-4E7C234C4FD7}" type="datetime1">
              <a:rPr lang="en-US" smtClean="0"/>
              <a:t>3/31/2020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AFB64-F21B-42CA-8F42-98B436D2A76A}" type="slidenum">
              <a:rPr lang="en-US" smtClean="0"/>
              <a:t>‹#›</a:t>
            </a:fld>
            <a:endParaRPr lang="en-US"/>
          </a:p>
        </p:txBody>
      </p:sp>
    </p:spTree>
    <p:extLst>
      <p:ext uri="{BB962C8B-B14F-4D97-AF65-F5344CB8AC3E}">
        <p14:creationId xmlns:p14="http://schemas.microsoft.com/office/powerpoint/2010/main" val="3868135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5439E5A-3B95-4FA4-8C2E-1CE7F7DA2391}" type="datetime1">
              <a:rPr lang="en-US" smtClean="0"/>
              <a:t>3/31/2020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DAFB64-F21B-42CA-8F42-98B436D2A76A}" type="slidenum">
              <a:rPr lang="en-US" smtClean="0"/>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51390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D9E62FD-0770-4510-A0C3-71C3CF62B9E8}" type="datetime1">
              <a:rPr lang="en-US" smtClean="0"/>
              <a:t>3/31/2020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DAFB64-F21B-42CA-8F42-98B436D2A76A}"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199701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A38194-987E-4828-9566-D02B7A1610EB}" type="datetime1">
              <a:rPr lang="en-US" smtClean="0"/>
              <a:t>3/31/2020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DAFB64-F21B-42CA-8F42-98B436D2A76A}" type="slidenum">
              <a:rPr lang="en-US" smtClean="0"/>
              <a:t>‹#›</a:t>
            </a:fld>
            <a:endParaRPr lang="en-US"/>
          </a:p>
        </p:txBody>
      </p:sp>
    </p:spTree>
    <p:extLst>
      <p:ext uri="{BB962C8B-B14F-4D97-AF65-F5344CB8AC3E}">
        <p14:creationId xmlns:p14="http://schemas.microsoft.com/office/powerpoint/2010/main" val="5485220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48F798F-B37C-4606-94FA-36B14C517A34}" type="datetime1">
              <a:rPr lang="en-US" smtClean="0"/>
              <a:t>3/31/2020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AFB64-F21B-42CA-8F42-98B436D2A76A}" type="slidenum">
              <a:rPr lang="en-US" smtClean="0"/>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59216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CB52313-17B9-4DA9-A996-236DF7754A55}" type="datetime1">
              <a:rPr lang="en-US" smtClean="0"/>
              <a:t>3/31/2020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AFB64-F21B-42CA-8F42-98B436D2A76A}" type="slidenum">
              <a:rPr lang="en-US" smtClean="0"/>
              <a:t>‹#›</a:t>
            </a:fld>
            <a:endParaRPr lang="en-US"/>
          </a:p>
        </p:txBody>
      </p:sp>
    </p:spTree>
    <p:extLst>
      <p:ext uri="{BB962C8B-B14F-4D97-AF65-F5344CB8AC3E}">
        <p14:creationId xmlns:p14="http://schemas.microsoft.com/office/powerpoint/2010/main" val="3445459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2DC4CC1-18FD-406A-BE3F-FC44F837C170}" type="datetime1">
              <a:rPr lang="en-US" smtClean="0"/>
              <a:t>3/31/2020</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9EDAFB64-F21B-42CA-8F42-98B436D2A76A}" type="slidenum">
              <a:rPr lang="en-US" smtClean="0"/>
              <a:t>‹#›</a:t>
            </a:fld>
            <a:endParaRPr lang="en-US"/>
          </a:p>
        </p:txBody>
      </p:sp>
    </p:spTree>
    <p:extLst>
      <p:ext uri="{BB962C8B-B14F-4D97-AF65-F5344CB8AC3E}">
        <p14:creationId xmlns:p14="http://schemas.microsoft.com/office/powerpoint/2010/main" val="3488384794"/>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 id="2147483765" r:id="rId17"/>
  </p:sldLayoutIdLst>
  <p:hf hdr="0" ftr="0" dt="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7.pn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BA0E7-5021-43B7-8AF7-F0E19FD32A84}"/>
              </a:ext>
            </a:extLst>
          </p:cNvPr>
          <p:cNvSpPr>
            <a:spLocks noGrp="1"/>
          </p:cNvSpPr>
          <p:nvPr>
            <p:ph type="ctrTitle"/>
          </p:nvPr>
        </p:nvSpPr>
        <p:spPr/>
        <p:txBody>
          <a:bodyPr/>
          <a:lstStyle/>
          <a:p>
            <a:r>
              <a:rPr lang="fa-IR" dirty="0">
                <a:solidFill>
                  <a:srgbClr val="FF0000"/>
                </a:solidFill>
              </a:rPr>
              <a:t>فیزیک صوت </a:t>
            </a:r>
            <a:br>
              <a:rPr lang="fa-IR" dirty="0"/>
            </a:br>
            <a:r>
              <a:rPr lang="fa-IR" sz="4800" dirty="0">
                <a:solidFill>
                  <a:srgbClr val="0070C0"/>
                </a:solidFill>
              </a:rPr>
              <a:t>"جلسه دوم"</a:t>
            </a:r>
            <a:endParaRPr lang="en-US" dirty="0">
              <a:solidFill>
                <a:srgbClr val="0070C0"/>
              </a:solidFill>
            </a:endParaRPr>
          </a:p>
        </p:txBody>
      </p:sp>
      <p:sp>
        <p:nvSpPr>
          <p:cNvPr id="3" name="Subtitle 2">
            <a:extLst>
              <a:ext uri="{FF2B5EF4-FFF2-40B4-BE49-F238E27FC236}">
                <a16:creationId xmlns:a16="http://schemas.microsoft.com/office/drawing/2014/main" id="{B6C29573-1192-4A6D-BD96-11E812EE487A}"/>
              </a:ext>
            </a:extLst>
          </p:cNvPr>
          <p:cNvSpPr>
            <a:spLocks noGrp="1"/>
          </p:cNvSpPr>
          <p:nvPr>
            <p:ph type="subTitle" idx="1"/>
          </p:nvPr>
        </p:nvSpPr>
        <p:spPr/>
        <p:txBody>
          <a:bodyPr/>
          <a:lstStyle/>
          <a:p>
            <a:endParaRPr lang="fa-IR" dirty="0"/>
          </a:p>
          <a:p>
            <a:r>
              <a:rPr lang="fa-IR" dirty="0"/>
              <a:t>بیتا فارسی</a:t>
            </a:r>
            <a:endParaRPr lang="en-US" dirty="0"/>
          </a:p>
        </p:txBody>
      </p:sp>
      <p:sp>
        <p:nvSpPr>
          <p:cNvPr id="6" name="Slide Number Placeholder 5">
            <a:extLst>
              <a:ext uri="{FF2B5EF4-FFF2-40B4-BE49-F238E27FC236}">
                <a16:creationId xmlns:a16="http://schemas.microsoft.com/office/drawing/2014/main" id="{57585A3B-7E6F-4B1E-9E47-1EAC9FE78870}"/>
              </a:ext>
            </a:extLst>
          </p:cNvPr>
          <p:cNvSpPr>
            <a:spLocks noGrp="1"/>
          </p:cNvSpPr>
          <p:nvPr>
            <p:ph type="sldNum" sz="quarter" idx="12"/>
          </p:nvPr>
        </p:nvSpPr>
        <p:spPr/>
        <p:txBody>
          <a:bodyPr/>
          <a:lstStyle/>
          <a:p>
            <a:fld id="{9EDAFB64-F21B-42CA-8F42-98B436D2A76A}" type="slidenum">
              <a:rPr lang="en-US" smtClean="0"/>
              <a:t>1</a:t>
            </a:fld>
            <a:endParaRPr lang="en-US"/>
          </a:p>
        </p:txBody>
      </p:sp>
    </p:spTree>
    <p:extLst>
      <p:ext uri="{BB962C8B-B14F-4D97-AF65-F5344CB8AC3E}">
        <p14:creationId xmlns:p14="http://schemas.microsoft.com/office/powerpoint/2010/main" val="41919083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3324B-F1CE-4858-A0BB-A3D74A475C65}"/>
              </a:ext>
            </a:extLst>
          </p:cNvPr>
          <p:cNvSpPr>
            <a:spLocks noGrp="1"/>
          </p:cNvSpPr>
          <p:nvPr>
            <p:ph type="title"/>
          </p:nvPr>
        </p:nvSpPr>
        <p:spPr/>
        <p:txBody>
          <a:bodyPr>
            <a:normAutofit/>
          </a:bodyPr>
          <a:lstStyle/>
          <a:p>
            <a:pPr algn="r"/>
            <a:r>
              <a:rPr lang="fa-IR" sz="4000" dirty="0">
                <a:solidFill>
                  <a:srgbClr val="FF0000"/>
                </a:solidFill>
              </a:rPr>
              <a:t>محیط قابل ارتعاش(کشسان):</a:t>
            </a:r>
            <a:endParaRPr lang="en-US" sz="4000" dirty="0">
              <a:solidFill>
                <a:srgbClr val="FF0000"/>
              </a:solidFill>
            </a:endParaRPr>
          </a:p>
        </p:txBody>
      </p:sp>
      <p:sp>
        <p:nvSpPr>
          <p:cNvPr id="3" name="Content Placeholder 2">
            <a:extLst>
              <a:ext uri="{FF2B5EF4-FFF2-40B4-BE49-F238E27FC236}">
                <a16:creationId xmlns:a16="http://schemas.microsoft.com/office/drawing/2014/main" id="{340E4AB8-E90F-41EB-A80C-EED790A372B0}"/>
              </a:ext>
            </a:extLst>
          </p:cNvPr>
          <p:cNvSpPr>
            <a:spLocks noGrp="1"/>
          </p:cNvSpPr>
          <p:nvPr>
            <p:ph idx="1"/>
          </p:nvPr>
        </p:nvSpPr>
        <p:spPr>
          <a:xfrm>
            <a:off x="1295401" y="2596687"/>
            <a:ext cx="9601196" cy="3698093"/>
          </a:xfrm>
        </p:spPr>
        <p:txBody>
          <a:bodyPr>
            <a:normAutofit lnSpcReduction="10000"/>
          </a:bodyPr>
          <a:lstStyle/>
          <a:p>
            <a:pPr marL="0" indent="0" algn="r">
              <a:buNone/>
            </a:pPr>
            <a:r>
              <a:rPr lang="fa-IR" dirty="0"/>
              <a:t>شرط اصلی برای داشتن حرکت هماهنگ ساده ، وجود </a:t>
            </a:r>
            <a:r>
              <a:rPr lang="fa-IR" b="1" dirty="0">
                <a:solidFill>
                  <a:srgbClr val="00B050"/>
                </a:solidFill>
              </a:rPr>
              <a:t>نیروی بازگرداننده </a:t>
            </a:r>
            <a:r>
              <a:rPr lang="fa-IR" dirty="0">
                <a:solidFill>
                  <a:schemeClr val="tx1"/>
                </a:solidFill>
              </a:rPr>
              <a:t>است. </a:t>
            </a:r>
          </a:p>
          <a:p>
            <a:pPr marL="0" indent="0" algn="r">
              <a:buNone/>
            </a:pPr>
            <a:endParaRPr lang="fa-IR" sz="1600" dirty="0">
              <a:solidFill>
                <a:schemeClr val="tx1"/>
              </a:solidFill>
            </a:endParaRPr>
          </a:p>
          <a:p>
            <a:pPr marL="0" indent="0" algn="r">
              <a:buNone/>
            </a:pPr>
            <a:r>
              <a:rPr lang="fa-IR" dirty="0">
                <a:solidFill>
                  <a:schemeClr val="tx1"/>
                </a:solidFill>
              </a:rPr>
              <a:t>این نیروی بازگرداننده همواره در </a:t>
            </a:r>
            <a:r>
              <a:rPr lang="fa-IR" u="sng" dirty="0">
                <a:solidFill>
                  <a:srgbClr val="00B0F0"/>
                </a:solidFill>
              </a:rPr>
              <a:t>خلاف جهت جابجایی </a:t>
            </a:r>
            <a:r>
              <a:rPr lang="fa-IR" dirty="0">
                <a:solidFill>
                  <a:schemeClr val="tx1"/>
                </a:solidFill>
              </a:rPr>
              <a:t>است و میخواهد جسم را به حالت اولیه برگرداند، به محیطی که این خاصیت را داراست محیط کشسان یا قابل ارتعاش گفته می شود، مانند فنر، طناب، هوا، آب و غیره. </a:t>
            </a:r>
          </a:p>
          <a:p>
            <a:pPr marL="0" indent="0" algn="r">
              <a:buNone/>
            </a:pPr>
            <a:endParaRPr lang="fa-IR" sz="1600" dirty="0">
              <a:solidFill>
                <a:schemeClr val="tx1"/>
              </a:solidFill>
            </a:endParaRPr>
          </a:p>
          <a:p>
            <a:pPr marL="0" indent="0" algn="r">
              <a:buNone/>
            </a:pPr>
            <a:r>
              <a:rPr lang="fa-IR" dirty="0">
                <a:solidFill>
                  <a:schemeClr val="tx1"/>
                </a:solidFill>
              </a:rPr>
              <a:t>پس:</a:t>
            </a:r>
            <a:r>
              <a:rPr lang="fa-IR" dirty="0">
                <a:solidFill>
                  <a:schemeClr val="tx1"/>
                </a:solidFill>
                <a:highlight>
                  <a:srgbClr val="FFFF00"/>
                </a:highlight>
              </a:rPr>
              <a:t>محیط قابل ارتعاش عبارت از محیطی که اگر تغییر شکلی در یک نقطه آن ایجاد شود، پس از اینکه عامل تغییر شکل از بین رفت، آن نقطه بتواند به وضع اولیه خود بازگردد و این تغییر شکل را به دیگر نقاط منتقل کند. </a:t>
            </a:r>
          </a:p>
          <a:p>
            <a:pPr marL="0" indent="0" algn="r">
              <a:buNone/>
            </a:pPr>
            <a:endParaRPr lang="fa-IR" dirty="0">
              <a:solidFill>
                <a:schemeClr val="tx1"/>
              </a:solidFill>
            </a:endParaRPr>
          </a:p>
          <a:p>
            <a:pPr marL="0" indent="0" algn="r">
              <a:buNone/>
            </a:pPr>
            <a:endParaRPr lang="en-US" dirty="0"/>
          </a:p>
        </p:txBody>
      </p:sp>
      <p:sp>
        <p:nvSpPr>
          <p:cNvPr id="4" name="Slide Number Placeholder 3">
            <a:extLst>
              <a:ext uri="{FF2B5EF4-FFF2-40B4-BE49-F238E27FC236}">
                <a16:creationId xmlns:a16="http://schemas.microsoft.com/office/drawing/2014/main" id="{4E95732C-C997-4410-A4DA-9333534E445D}"/>
              </a:ext>
            </a:extLst>
          </p:cNvPr>
          <p:cNvSpPr>
            <a:spLocks noGrp="1"/>
          </p:cNvSpPr>
          <p:nvPr>
            <p:ph type="sldNum" sz="quarter" idx="12"/>
          </p:nvPr>
        </p:nvSpPr>
        <p:spPr/>
        <p:txBody>
          <a:bodyPr/>
          <a:lstStyle/>
          <a:p>
            <a:fld id="{9EDAFB64-F21B-42CA-8F42-98B436D2A76A}" type="slidenum">
              <a:rPr lang="en-US" smtClean="0"/>
              <a:t>2</a:t>
            </a:fld>
            <a:endParaRPr lang="en-US"/>
          </a:p>
        </p:txBody>
      </p:sp>
      <p:pic>
        <p:nvPicPr>
          <p:cNvPr id="5" name="Recorded Sound">
            <a:hlinkClick r:id="" action="ppaction://media"/>
            <a:extLst>
              <a:ext uri="{FF2B5EF4-FFF2-40B4-BE49-F238E27FC236}">
                <a16:creationId xmlns:a16="http://schemas.microsoft.com/office/drawing/2014/main" id="{65185D43-1658-493B-9081-A665C6A62F2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0601" y="809853"/>
            <a:ext cx="609600" cy="609600"/>
          </a:xfrm>
          <a:prstGeom prst="rect">
            <a:avLst/>
          </a:prstGeom>
        </p:spPr>
      </p:pic>
    </p:spTree>
    <p:extLst>
      <p:ext uri="{BB962C8B-B14F-4D97-AF65-F5344CB8AC3E}">
        <p14:creationId xmlns:p14="http://schemas.microsoft.com/office/powerpoint/2010/main" val="1630578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01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E116CC-8653-473F-B3B3-11D6E86D5792}"/>
              </a:ext>
            </a:extLst>
          </p:cNvPr>
          <p:cNvSpPr>
            <a:spLocks noGrp="1"/>
          </p:cNvSpPr>
          <p:nvPr>
            <p:ph idx="4294967295"/>
          </p:nvPr>
        </p:nvSpPr>
        <p:spPr>
          <a:xfrm>
            <a:off x="1325217" y="1709323"/>
            <a:ext cx="9693965" cy="4148138"/>
          </a:xfrm>
        </p:spPr>
        <p:txBody>
          <a:bodyPr>
            <a:normAutofit/>
          </a:bodyPr>
          <a:lstStyle/>
          <a:p>
            <a:pPr marL="0" indent="0" algn="r">
              <a:buNone/>
            </a:pPr>
            <a:r>
              <a:rPr lang="fa-IR" dirty="0"/>
              <a:t>برای آنکه محیطی قابل ارتعاش باشد باید </a:t>
            </a:r>
            <a:r>
              <a:rPr lang="fa-IR" u="sng" dirty="0"/>
              <a:t>دو شرط </a:t>
            </a:r>
            <a:r>
              <a:rPr lang="fa-IR" dirty="0"/>
              <a:t>زیرا داشته باشد: </a:t>
            </a:r>
          </a:p>
          <a:p>
            <a:pPr algn="r" rtl="1"/>
            <a:endParaRPr lang="fa-IR" dirty="0"/>
          </a:p>
          <a:p>
            <a:pPr algn="r" rtl="1"/>
            <a:r>
              <a:rPr lang="fa-IR" dirty="0">
                <a:solidFill>
                  <a:srgbClr val="7030A0"/>
                </a:solidFill>
              </a:rPr>
              <a:t>هر بخش کوچکی از آن که از وضع اولیه خود دور می شود نیروی بازگرداننده متناسب با تغییر مکان و در خلاف جهت آن به وجود آید.</a:t>
            </a:r>
            <a:r>
              <a:rPr lang="en-US" dirty="0">
                <a:solidFill>
                  <a:srgbClr val="7030A0"/>
                </a:solidFill>
              </a:rPr>
              <a:t>(F=-</a:t>
            </a:r>
            <a:r>
              <a:rPr lang="en-US" dirty="0" err="1">
                <a:solidFill>
                  <a:srgbClr val="7030A0"/>
                </a:solidFill>
              </a:rPr>
              <a:t>kx</a:t>
            </a:r>
            <a:r>
              <a:rPr lang="en-US" dirty="0">
                <a:solidFill>
                  <a:srgbClr val="7030A0"/>
                </a:solidFill>
              </a:rPr>
              <a:t>) </a:t>
            </a:r>
            <a:endParaRPr lang="fa-IR" dirty="0">
              <a:solidFill>
                <a:srgbClr val="7030A0"/>
              </a:solidFill>
            </a:endParaRPr>
          </a:p>
          <a:p>
            <a:pPr algn="r" rtl="1"/>
            <a:endParaRPr lang="fa-IR" sz="1800" dirty="0">
              <a:solidFill>
                <a:srgbClr val="7030A0"/>
              </a:solidFill>
            </a:endParaRPr>
          </a:p>
          <a:p>
            <a:pPr algn="r" rtl="1"/>
            <a:r>
              <a:rPr lang="fa-IR" dirty="0">
                <a:solidFill>
                  <a:srgbClr val="7030A0"/>
                </a:solidFill>
              </a:rPr>
              <a:t>هربخش  کوچکی از محیط،  قابلیت تبدیل انرژی جنبشی به پتانسیل و برعکس  را داشته باشد. </a:t>
            </a:r>
          </a:p>
          <a:p>
            <a:pPr marL="0" indent="0" algn="r">
              <a:buNone/>
            </a:pPr>
            <a:br>
              <a:rPr lang="fa-IR" dirty="0">
                <a:solidFill>
                  <a:srgbClr val="7030A0"/>
                </a:solidFill>
              </a:rPr>
            </a:br>
            <a:endParaRPr lang="en-US" dirty="0">
              <a:solidFill>
                <a:srgbClr val="7030A0"/>
              </a:solidFill>
            </a:endParaRPr>
          </a:p>
        </p:txBody>
      </p:sp>
      <p:sp>
        <p:nvSpPr>
          <p:cNvPr id="4" name="Slide Number Placeholder 3">
            <a:extLst>
              <a:ext uri="{FF2B5EF4-FFF2-40B4-BE49-F238E27FC236}">
                <a16:creationId xmlns:a16="http://schemas.microsoft.com/office/drawing/2014/main" id="{49863757-C2A6-413B-A2CD-1E3F8EA27CC3}"/>
              </a:ext>
            </a:extLst>
          </p:cNvPr>
          <p:cNvSpPr>
            <a:spLocks noGrp="1"/>
          </p:cNvSpPr>
          <p:nvPr>
            <p:ph type="sldNum" sz="quarter" idx="12"/>
          </p:nvPr>
        </p:nvSpPr>
        <p:spPr/>
        <p:txBody>
          <a:bodyPr/>
          <a:lstStyle/>
          <a:p>
            <a:fld id="{9EDAFB64-F21B-42CA-8F42-98B436D2A76A}" type="slidenum">
              <a:rPr lang="en-US" smtClean="0"/>
              <a:t>3</a:t>
            </a:fld>
            <a:endParaRPr lang="en-US"/>
          </a:p>
        </p:txBody>
      </p:sp>
      <p:pic>
        <p:nvPicPr>
          <p:cNvPr id="2" name="Recorded Sound">
            <a:hlinkClick r:id="" action="ppaction://media"/>
            <a:extLst>
              <a:ext uri="{FF2B5EF4-FFF2-40B4-BE49-F238E27FC236}">
                <a16:creationId xmlns:a16="http://schemas.microsoft.com/office/drawing/2014/main" id="{BE955BBF-64BF-4BC9-BD26-C31BC43DC8E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3913" y="748747"/>
            <a:ext cx="609600" cy="609600"/>
          </a:xfrm>
          <a:prstGeom prst="rect">
            <a:avLst/>
          </a:prstGeom>
        </p:spPr>
      </p:pic>
    </p:spTree>
    <p:extLst>
      <p:ext uri="{BB962C8B-B14F-4D97-AF65-F5344CB8AC3E}">
        <p14:creationId xmlns:p14="http://schemas.microsoft.com/office/powerpoint/2010/main" val="3846459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6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66EF78-34BC-46BB-ADBD-0ACD13D0CC88}"/>
              </a:ext>
            </a:extLst>
          </p:cNvPr>
          <p:cNvSpPr>
            <a:spLocks noGrp="1"/>
          </p:cNvSpPr>
          <p:nvPr>
            <p:ph type="sldNum" sz="quarter" idx="12"/>
          </p:nvPr>
        </p:nvSpPr>
        <p:spPr/>
        <p:txBody>
          <a:bodyPr/>
          <a:lstStyle/>
          <a:p>
            <a:fld id="{9EDAFB64-F21B-42CA-8F42-98B436D2A76A}" type="slidenum">
              <a:rPr lang="en-US" smtClean="0"/>
              <a:t>4</a:t>
            </a:fld>
            <a:endParaRPr lang="en-US"/>
          </a:p>
        </p:txBody>
      </p:sp>
      <p:sp>
        <p:nvSpPr>
          <p:cNvPr id="3" name="Title 2">
            <a:extLst>
              <a:ext uri="{FF2B5EF4-FFF2-40B4-BE49-F238E27FC236}">
                <a16:creationId xmlns:a16="http://schemas.microsoft.com/office/drawing/2014/main" id="{98DC2C5E-E230-4504-911B-E6905416F7C7}"/>
              </a:ext>
            </a:extLst>
          </p:cNvPr>
          <p:cNvSpPr>
            <a:spLocks noGrp="1"/>
          </p:cNvSpPr>
          <p:nvPr>
            <p:ph type="title" idx="4294967295"/>
          </p:nvPr>
        </p:nvSpPr>
        <p:spPr>
          <a:xfrm>
            <a:off x="1311965" y="1022419"/>
            <a:ext cx="9601200" cy="819150"/>
          </a:xfrm>
        </p:spPr>
        <p:txBody>
          <a:bodyPr>
            <a:noAutofit/>
          </a:bodyPr>
          <a:lstStyle/>
          <a:p>
            <a:pPr algn="r"/>
            <a:r>
              <a:rPr lang="fa-IR" sz="2800" dirty="0">
                <a:solidFill>
                  <a:srgbClr val="FF0000"/>
                </a:solidFill>
                <a:highlight>
                  <a:srgbClr val="FFFF00"/>
                </a:highlight>
              </a:rPr>
              <a:t>موج: </a:t>
            </a:r>
            <a:r>
              <a:rPr lang="fa-IR" sz="2800" dirty="0">
                <a:solidFill>
                  <a:srgbClr val="7030A0"/>
                </a:solidFill>
                <a:highlight>
                  <a:srgbClr val="FFFF00"/>
                </a:highlight>
              </a:rPr>
              <a:t>تغییر شکل تناوبی که در محیط منتشر می شود و انرژی را </a:t>
            </a:r>
            <a:r>
              <a:rPr lang="fa-IR" sz="2800" u="sng" dirty="0">
                <a:solidFill>
                  <a:srgbClr val="7030A0"/>
                </a:solidFill>
                <a:highlight>
                  <a:srgbClr val="FFFF00"/>
                </a:highlight>
              </a:rPr>
              <a:t>بدون انتقال ماده </a:t>
            </a:r>
            <a:r>
              <a:rPr lang="fa-IR" sz="2800" dirty="0">
                <a:solidFill>
                  <a:srgbClr val="7030A0"/>
                </a:solidFill>
                <a:highlight>
                  <a:srgbClr val="FFFF00"/>
                </a:highlight>
              </a:rPr>
              <a:t>جابجا می کند.</a:t>
            </a:r>
            <a:endParaRPr lang="en-US" sz="2800" dirty="0">
              <a:solidFill>
                <a:srgbClr val="7030A0"/>
              </a:solidFill>
              <a:highlight>
                <a:srgbClr val="FFFF00"/>
              </a:highlight>
            </a:endParaRPr>
          </a:p>
        </p:txBody>
      </p:sp>
      <p:sp>
        <p:nvSpPr>
          <p:cNvPr id="4" name="Content Placeholder 3">
            <a:extLst>
              <a:ext uri="{FF2B5EF4-FFF2-40B4-BE49-F238E27FC236}">
                <a16:creationId xmlns:a16="http://schemas.microsoft.com/office/drawing/2014/main" id="{65436838-0A0D-4A22-81D6-EAD54BAA7B89}"/>
              </a:ext>
            </a:extLst>
          </p:cNvPr>
          <p:cNvSpPr>
            <a:spLocks noGrp="1"/>
          </p:cNvSpPr>
          <p:nvPr>
            <p:ph idx="4294967295"/>
          </p:nvPr>
        </p:nvSpPr>
        <p:spPr>
          <a:xfrm>
            <a:off x="1378225" y="2371935"/>
            <a:ext cx="9601200" cy="3889717"/>
          </a:xfrm>
        </p:spPr>
        <p:txBody>
          <a:bodyPr>
            <a:normAutofit fontScale="92500"/>
          </a:bodyPr>
          <a:lstStyle/>
          <a:p>
            <a:pPr marL="0" indent="0" algn="r">
              <a:buNone/>
            </a:pPr>
            <a:r>
              <a:rPr lang="fa-IR" dirty="0"/>
              <a:t>به طور کلی امواج به دو دسته تقسیم می شود: </a:t>
            </a:r>
          </a:p>
          <a:p>
            <a:pPr algn="r" rtl="1"/>
            <a:endParaRPr lang="fa-IR" sz="1700" dirty="0"/>
          </a:p>
          <a:p>
            <a:pPr marL="457200" indent="-457200" algn="r" rtl="1">
              <a:buAutoNum type="arabicPeriod"/>
            </a:pPr>
            <a:r>
              <a:rPr lang="fa-IR" dirty="0">
                <a:solidFill>
                  <a:srgbClr val="CF0B80"/>
                </a:solidFill>
              </a:rPr>
              <a:t>امواج مکانیکی:  </a:t>
            </a:r>
            <a:r>
              <a:rPr lang="fa-IR" dirty="0"/>
              <a:t>فقط در محیط های مادی مانند آب،  هوا، می‌توانند منتشر شوند  و همچنین  این امواج از قانون های نیوتن  تبعیت میکند مانند موج های آب،  موج صوتی،  موج زلزله و و غیره. </a:t>
            </a:r>
          </a:p>
          <a:p>
            <a:pPr marL="457200" indent="-457200" algn="r" rtl="1">
              <a:buAutoNum type="arabicPeriod"/>
            </a:pPr>
            <a:endParaRPr lang="fa-IR" dirty="0"/>
          </a:p>
          <a:p>
            <a:pPr marL="457200" indent="-457200" algn="r" rtl="1">
              <a:buAutoNum type="arabicPeriod"/>
            </a:pPr>
            <a:r>
              <a:rPr lang="fa-IR" dirty="0"/>
              <a:t> </a:t>
            </a:r>
            <a:r>
              <a:rPr lang="fa-IR" dirty="0">
                <a:solidFill>
                  <a:srgbClr val="CF0B80"/>
                </a:solidFill>
              </a:rPr>
              <a:t>امواج الکترومغناطیسی:  </a:t>
            </a:r>
            <a:r>
              <a:rPr lang="fa-IR" dirty="0"/>
              <a:t>وجودشان به محیط مادی نیاز ندارد و در خلا هم  می‌تواند منتشر شوندمثلاً نور ستارگان در فضای خلاء  حرکت می کند و به ما می رسند.  همه امواج الکترومغناطیسی با سرعت یکسان در خلا  حدوداً ۳۰۰۰۰۰ کیلومتر بر ثانیه منتشر می شوند،  مانند امواج گاما، اشعه ایکس، امواج فرابنفش، نورمرعی، مادون قرمز و امواج رادیویی.</a:t>
            </a:r>
          </a:p>
          <a:p>
            <a:pPr marL="0" indent="0" algn="r">
              <a:buNone/>
            </a:pPr>
            <a:endParaRPr lang="fa-IR" dirty="0"/>
          </a:p>
        </p:txBody>
      </p:sp>
      <p:pic>
        <p:nvPicPr>
          <p:cNvPr id="5" name="Recorded Sound">
            <a:hlinkClick r:id="" action="ppaction://media"/>
            <a:extLst>
              <a:ext uri="{FF2B5EF4-FFF2-40B4-BE49-F238E27FC236}">
                <a16:creationId xmlns:a16="http://schemas.microsoft.com/office/drawing/2014/main" id="{FA7EF308-D822-4B5E-AC38-7AB59998231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69235" y="717619"/>
            <a:ext cx="609600" cy="609600"/>
          </a:xfrm>
          <a:prstGeom prst="rect">
            <a:avLst/>
          </a:prstGeom>
        </p:spPr>
      </p:pic>
    </p:spTree>
    <p:extLst>
      <p:ext uri="{BB962C8B-B14F-4D97-AF65-F5344CB8AC3E}">
        <p14:creationId xmlns:p14="http://schemas.microsoft.com/office/powerpoint/2010/main" val="3776746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74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F03010-0AA7-4080-BED3-3E83F8356BF5}"/>
              </a:ext>
            </a:extLst>
          </p:cNvPr>
          <p:cNvSpPr>
            <a:spLocks noGrp="1"/>
          </p:cNvSpPr>
          <p:nvPr>
            <p:ph type="sldNum" sz="quarter" idx="12"/>
          </p:nvPr>
        </p:nvSpPr>
        <p:spPr/>
        <p:txBody>
          <a:bodyPr/>
          <a:lstStyle/>
          <a:p>
            <a:fld id="{9EDAFB64-F21B-42CA-8F42-98B436D2A76A}" type="slidenum">
              <a:rPr lang="en-US" smtClean="0"/>
              <a:t>5</a:t>
            </a:fld>
            <a:endParaRPr lang="en-US"/>
          </a:p>
        </p:txBody>
      </p:sp>
      <p:sp>
        <p:nvSpPr>
          <p:cNvPr id="4" name="Content Placeholder 3">
            <a:extLst>
              <a:ext uri="{FF2B5EF4-FFF2-40B4-BE49-F238E27FC236}">
                <a16:creationId xmlns:a16="http://schemas.microsoft.com/office/drawing/2014/main" id="{F75DEE69-40A0-4A97-9A03-D70AC8DB5544}"/>
              </a:ext>
            </a:extLst>
          </p:cNvPr>
          <p:cNvSpPr>
            <a:spLocks noGrp="1"/>
          </p:cNvSpPr>
          <p:nvPr>
            <p:ph idx="4294967295"/>
          </p:nvPr>
        </p:nvSpPr>
        <p:spPr>
          <a:xfrm>
            <a:off x="861392" y="1099726"/>
            <a:ext cx="10442712" cy="2317344"/>
          </a:xfrm>
        </p:spPr>
        <p:txBody>
          <a:bodyPr>
            <a:normAutofit fontScale="92500"/>
          </a:bodyPr>
          <a:lstStyle/>
          <a:p>
            <a:pPr marL="0" indent="0" algn="r" rtl="1">
              <a:buNone/>
            </a:pPr>
            <a:r>
              <a:rPr lang="fa-IR" dirty="0"/>
              <a:t>خود امواج مکانیکی ای به دو دسته کلی تقسیم می شود:</a:t>
            </a:r>
          </a:p>
          <a:p>
            <a:pPr marL="0" indent="0" algn="r" rtl="1">
              <a:buNone/>
            </a:pPr>
            <a:endParaRPr lang="fa-IR" sz="1000" dirty="0"/>
          </a:p>
          <a:p>
            <a:pPr marL="0" indent="0" algn="r" rtl="1">
              <a:buNone/>
            </a:pPr>
            <a:r>
              <a:rPr lang="fa-IR" dirty="0"/>
              <a:t>1-  </a:t>
            </a:r>
            <a:r>
              <a:rPr lang="fa-IR" dirty="0">
                <a:solidFill>
                  <a:srgbClr val="FF0000"/>
                </a:solidFill>
              </a:rPr>
              <a:t>امواج طولی:  </a:t>
            </a:r>
            <a:r>
              <a:rPr lang="fa-IR" dirty="0">
                <a:solidFill>
                  <a:srgbClr val="0070C0"/>
                </a:solidFill>
              </a:rPr>
              <a:t>راستای ارتعاش ذرات  در راستای انتشار موج </a:t>
            </a:r>
            <a:r>
              <a:rPr lang="fa-IR" dirty="0">
                <a:solidFill>
                  <a:srgbClr val="0070C0"/>
                </a:solidFill>
                <a:highlight>
                  <a:srgbClr val="FFFF00"/>
                </a:highlight>
              </a:rPr>
              <a:t>بر هم منطبق اند </a:t>
            </a:r>
            <a:r>
              <a:rPr lang="fa-IR" dirty="0">
                <a:solidFill>
                  <a:srgbClr val="0070C0"/>
                </a:solidFill>
              </a:rPr>
              <a:t>مانند موج صوتی.</a:t>
            </a:r>
          </a:p>
          <a:p>
            <a:pPr marL="0" indent="0" algn="r" rtl="1">
              <a:buNone/>
            </a:pPr>
            <a:endParaRPr lang="fa-IR" sz="1600" dirty="0"/>
          </a:p>
          <a:p>
            <a:pPr marL="0" indent="0" algn="r" rtl="1">
              <a:buNone/>
            </a:pPr>
            <a:r>
              <a:rPr lang="fa-IR" dirty="0"/>
              <a:t>2-</a:t>
            </a:r>
            <a:r>
              <a:rPr lang="fa-IR" dirty="0">
                <a:solidFill>
                  <a:srgbClr val="FF0000"/>
                </a:solidFill>
              </a:rPr>
              <a:t>  امواج عرضی:  </a:t>
            </a:r>
            <a:r>
              <a:rPr lang="fa-IR" dirty="0">
                <a:solidFill>
                  <a:srgbClr val="0070C0"/>
                </a:solidFill>
              </a:rPr>
              <a:t>راستای ارتعاش و انتشار </a:t>
            </a:r>
            <a:r>
              <a:rPr lang="fa-IR" dirty="0">
                <a:solidFill>
                  <a:srgbClr val="0070C0"/>
                </a:solidFill>
                <a:highlight>
                  <a:srgbClr val="FFFF00"/>
                </a:highlight>
              </a:rPr>
              <a:t>برهم عمودند </a:t>
            </a:r>
            <a:r>
              <a:rPr lang="fa-IR" dirty="0">
                <a:solidFill>
                  <a:srgbClr val="0070C0"/>
                </a:solidFill>
              </a:rPr>
              <a:t>مانند  موج ایجاد شده در یک طناب،  موج در سطح آب</a:t>
            </a:r>
            <a:r>
              <a:rPr lang="fa-IR" dirty="0"/>
              <a:t>.</a:t>
            </a:r>
          </a:p>
          <a:p>
            <a:pPr marL="0" indent="0" algn="r">
              <a:buNone/>
            </a:pPr>
            <a:endParaRPr lang="en-US" dirty="0"/>
          </a:p>
        </p:txBody>
      </p:sp>
      <p:pic>
        <p:nvPicPr>
          <p:cNvPr id="6" name="Content Placeholder 5">
            <a:extLst>
              <a:ext uri="{FF2B5EF4-FFF2-40B4-BE49-F238E27FC236}">
                <a16:creationId xmlns:a16="http://schemas.microsoft.com/office/drawing/2014/main" id="{352A9AD8-D136-41AA-BCF6-E199EDED11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1427" y="3638686"/>
            <a:ext cx="4302815" cy="2336475"/>
          </a:xfrm>
          <a:prstGeom prst="rect">
            <a:avLst/>
          </a:prstGeom>
        </p:spPr>
      </p:pic>
      <p:pic>
        <p:nvPicPr>
          <p:cNvPr id="3" name="Recorded Sound">
            <a:hlinkClick r:id="" action="ppaction://media"/>
            <a:extLst>
              <a:ext uri="{FF2B5EF4-FFF2-40B4-BE49-F238E27FC236}">
                <a16:creationId xmlns:a16="http://schemas.microsoft.com/office/drawing/2014/main" id="{56BCF259-5216-4F34-97BE-55A7DD02E4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0905" y="878110"/>
            <a:ext cx="609600" cy="609600"/>
          </a:xfrm>
          <a:prstGeom prst="rect">
            <a:avLst/>
          </a:prstGeom>
        </p:spPr>
      </p:pic>
    </p:spTree>
    <p:extLst>
      <p:ext uri="{BB962C8B-B14F-4D97-AF65-F5344CB8AC3E}">
        <p14:creationId xmlns:p14="http://schemas.microsoft.com/office/powerpoint/2010/main" val="1145692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6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1F3EB8F-C399-4E01-88A4-0337B3A12C3A}"/>
              </a:ext>
            </a:extLst>
          </p:cNvPr>
          <p:cNvSpPr>
            <a:spLocks noGrp="1"/>
          </p:cNvSpPr>
          <p:nvPr>
            <p:ph type="sldNum" sz="quarter" idx="12"/>
          </p:nvPr>
        </p:nvSpPr>
        <p:spPr/>
        <p:txBody>
          <a:bodyPr/>
          <a:lstStyle/>
          <a:p>
            <a:fld id="{9EDAFB64-F21B-42CA-8F42-98B436D2A76A}" type="slidenum">
              <a:rPr lang="en-US" smtClean="0"/>
              <a:t>6</a:t>
            </a:fld>
            <a:endParaRPr lang="en-US"/>
          </a:p>
        </p:txBody>
      </p:sp>
      <p:sp>
        <p:nvSpPr>
          <p:cNvPr id="8" name="Content Placeholder 7">
            <a:extLst>
              <a:ext uri="{FF2B5EF4-FFF2-40B4-BE49-F238E27FC236}">
                <a16:creationId xmlns:a16="http://schemas.microsoft.com/office/drawing/2014/main" id="{81EA2DE8-2219-4977-92C1-8C6711FDB357}"/>
              </a:ext>
            </a:extLst>
          </p:cNvPr>
          <p:cNvSpPr>
            <a:spLocks noGrp="1"/>
          </p:cNvSpPr>
          <p:nvPr>
            <p:ph idx="4294967295"/>
          </p:nvPr>
        </p:nvSpPr>
        <p:spPr>
          <a:xfrm>
            <a:off x="861390" y="821635"/>
            <a:ext cx="10588487" cy="5426765"/>
          </a:xfrm>
        </p:spPr>
        <p:txBody>
          <a:bodyPr>
            <a:normAutofit/>
          </a:bodyPr>
          <a:lstStyle/>
          <a:p>
            <a:pPr marL="0" indent="0" algn="r" rtl="1">
              <a:buNone/>
            </a:pPr>
            <a:r>
              <a:rPr lang="fa-IR" dirty="0"/>
              <a:t> </a:t>
            </a:r>
            <a:r>
              <a:rPr lang="fa-IR" dirty="0">
                <a:solidFill>
                  <a:srgbClr val="FF0000"/>
                </a:solidFill>
              </a:rPr>
              <a:t>انتشار موج  در یک محیط دارای ویژگی های زیر است: </a:t>
            </a:r>
          </a:p>
          <a:p>
            <a:pPr marL="0" indent="0" algn="r" rtl="1">
              <a:buNone/>
            </a:pPr>
            <a:r>
              <a:rPr lang="fa-IR" dirty="0">
                <a:solidFill>
                  <a:srgbClr val="00B050"/>
                </a:solidFill>
              </a:rPr>
              <a:t>1- </a:t>
            </a:r>
            <a:r>
              <a:rPr lang="fa-IR" dirty="0"/>
              <a:t> </a:t>
            </a:r>
            <a:r>
              <a:rPr lang="fa-IR" dirty="0">
                <a:solidFill>
                  <a:srgbClr val="00B050"/>
                </a:solidFill>
              </a:rPr>
              <a:t>در انتشار موج </a:t>
            </a:r>
            <a:r>
              <a:rPr lang="fa-IR" dirty="0">
                <a:solidFill>
                  <a:srgbClr val="00B050"/>
                </a:solidFill>
                <a:highlight>
                  <a:srgbClr val="FFFF00"/>
                </a:highlight>
              </a:rPr>
              <a:t>ماده منتقل نمی شود</a:t>
            </a:r>
            <a:r>
              <a:rPr lang="fa-IR" dirty="0">
                <a:solidFill>
                  <a:srgbClr val="00B050"/>
                </a:solidFill>
              </a:rPr>
              <a:t>.</a:t>
            </a:r>
          </a:p>
          <a:p>
            <a:pPr marL="0" indent="0" algn="r" rtl="1">
              <a:buNone/>
            </a:pPr>
            <a:endParaRPr lang="fa-IR" sz="1200" dirty="0">
              <a:solidFill>
                <a:srgbClr val="00B050"/>
              </a:solidFill>
            </a:endParaRPr>
          </a:p>
          <a:p>
            <a:pPr marL="0" indent="0" algn="r" rtl="1">
              <a:buNone/>
            </a:pPr>
            <a:r>
              <a:rPr lang="fa-IR" dirty="0">
                <a:solidFill>
                  <a:srgbClr val="00B050"/>
                </a:solidFill>
              </a:rPr>
              <a:t>2-  انتشار موج در محیط </a:t>
            </a:r>
            <a:r>
              <a:rPr lang="fa-IR" dirty="0">
                <a:solidFill>
                  <a:srgbClr val="00B050"/>
                </a:solidFill>
                <a:highlight>
                  <a:srgbClr val="FFFF00"/>
                </a:highlight>
              </a:rPr>
              <a:t>آنی و ناگهانی نیست </a:t>
            </a:r>
            <a:r>
              <a:rPr lang="fa-IR" dirty="0">
                <a:solidFill>
                  <a:srgbClr val="00B050"/>
                </a:solidFill>
              </a:rPr>
              <a:t>بلکه مدت زمانی طول میکشد تا  موج در محیط منتشر شود.</a:t>
            </a:r>
          </a:p>
          <a:p>
            <a:pPr marL="0" indent="0" algn="r" rtl="1">
              <a:buNone/>
            </a:pPr>
            <a:endParaRPr lang="fa-IR" sz="1000" dirty="0">
              <a:solidFill>
                <a:srgbClr val="00B050"/>
              </a:solidFill>
            </a:endParaRPr>
          </a:p>
          <a:p>
            <a:pPr marL="0" indent="0" algn="r" rtl="1">
              <a:buNone/>
            </a:pPr>
            <a:r>
              <a:rPr lang="fa-IR" dirty="0">
                <a:solidFill>
                  <a:srgbClr val="00B050"/>
                </a:solidFill>
              </a:rPr>
              <a:t>3-  در محیط  همگن سرعت انتشار موج </a:t>
            </a:r>
            <a:r>
              <a:rPr lang="fa-IR" dirty="0">
                <a:solidFill>
                  <a:srgbClr val="00B050"/>
                </a:solidFill>
                <a:highlight>
                  <a:srgbClr val="FFFF00"/>
                </a:highlight>
              </a:rPr>
              <a:t>ثابت است</a:t>
            </a:r>
            <a:r>
              <a:rPr lang="fa-IR" dirty="0">
                <a:solidFill>
                  <a:srgbClr val="00B050"/>
                </a:solidFill>
              </a:rPr>
              <a:t>.</a:t>
            </a:r>
          </a:p>
          <a:p>
            <a:pPr marL="0" indent="0" algn="r" rtl="1">
              <a:buNone/>
            </a:pPr>
            <a:endParaRPr lang="fa-IR" sz="1400" dirty="0">
              <a:solidFill>
                <a:srgbClr val="00B050"/>
              </a:solidFill>
            </a:endParaRPr>
          </a:p>
          <a:p>
            <a:pPr marL="0" indent="0" algn="r" rtl="1">
              <a:buNone/>
            </a:pPr>
            <a:r>
              <a:rPr lang="fa-IR" dirty="0">
                <a:solidFill>
                  <a:srgbClr val="00B050"/>
                </a:solidFill>
              </a:rPr>
              <a:t>4-  سرعت انتشار موج به </a:t>
            </a:r>
            <a:r>
              <a:rPr lang="fa-IR" dirty="0">
                <a:solidFill>
                  <a:srgbClr val="00B050"/>
                </a:solidFill>
                <a:highlight>
                  <a:srgbClr val="FFFF00"/>
                </a:highlight>
              </a:rPr>
              <a:t>جنس و حالت محیط  </a:t>
            </a:r>
            <a:r>
              <a:rPr lang="fa-IR" dirty="0">
                <a:solidFill>
                  <a:srgbClr val="00B050"/>
                </a:solidFill>
              </a:rPr>
              <a:t>بستگی دارد مثلاً سرعت صوت در  گازها  با جامدات و مایعات متفاوت است.</a:t>
            </a:r>
          </a:p>
          <a:p>
            <a:pPr marL="0" indent="0" algn="r" rtl="1">
              <a:buNone/>
            </a:pPr>
            <a:endParaRPr lang="fa-IR" sz="1400" dirty="0">
              <a:solidFill>
                <a:srgbClr val="00B050"/>
              </a:solidFill>
            </a:endParaRPr>
          </a:p>
          <a:p>
            <a:pPr marL="0" indent="0" algn="r" rtl="1">
              <a:buNone/>
            </a:pPr>
            <a:r>
              <a:rPr lang="fa-IR" dirty="0">
                <a:solidFill>
                  <a:srgbClr val="00B050"/>
                </a:solidFill>
              </a:rPr>
              <a:t>5-  هرگاه موج  در یک محیط منتشر شود و به محیط دیگری برسد درسطح جدایی دو محیط بسته به جنس دو محیط موج می تواند </a:t>
            </a:r>
            <a:r>
              <a:rPr lang="fa-IR" dirty="0">
                <a:solidFill>
                  <a:srgbClr val="00B050"/>
                </a:solidFill>
                <a:highlight>
                  <a:srgbClr val="FFFF00"/>
                </a:highlight>
              </a:rPr>
              <a:t>بازتابش یابد یا شکست یابد </a:t>
            </a:r>
            <a:r>
              <a:rPr lang="fa-IR" dirty="0">
                <a:solidFill>
                  <a:srgbClr val="00B050"/>
                </a:solidFill>
              </a:rPr>
              <a:t>و عبور کند.</a:t>
            </a:r>
          </a:p>
          <a:p>
            <a:pPr marL="0" indent="0" algn="r">
              <a:buNone/>
            </a:pPr>
            <a:endParaRPr lang="en-US" dirty="0"/>
          </a:p>
        </p:txBody>
      </p:sp>
      <p:pic>
        <p:nvPicPr>
          <p:cNvPr id="3" name="Recorded Sound">
            <a:hlinkClick r:id="" action="ppaction://media"/>
            <a:extLst>
              <a:ext uri="{FF2B5EF4-FFF2-40B4-BE49-F238E27FC236}">
                <a16:creationId xmlns:a16="http://schemas.microsoft.com/office/drawing/2014/main" id="{AEE28ED0-9E11-431B-A46D-216A6DEDC1D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42123" y="821635"/>
            <a:ext cx="609600" cy="609600"/>
          </a:xfrm>
          <a:prstGeom prst="rect">
            <a:avLst/>
          </a:prstGeom>
        </p:spPr>
      </p:pic>
    </p:spTree>
    <p:extLst>
      <p:ext uri="{BB962C8B-B14F-4D97-AF65-F5344CB8AC3E}">
        <p14:creationId xmlns:p14="http://schemas.microsoft.com/office/powerpoint/2010/main" val="247869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9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4B3E2D9-0079-4269-BE20-6B34E8847CF9}"/>
              </a:ext>
            </a:extLst>
          </p:cNvPr>
          <p:cNvSpPr>
            <a:spLocks noGrp="1"/>
          </p:cNvSpPr>
          <p:nvPr>
            <p:ph type="sldNum" sz="quarter" idx="12"/>
          </p:nvPr>
        </p:nvSpPr>
        <p:spPr/>
        <p:txBody>
          <a:bodyPr/>
          <a:lstStyle/>
          <a:p>
            <a:fld id="{9EDAFB64-F21B-42CA-8F42-98B436D2A76A}" type="slidenum">
              <a:rPr lang="en-US" smtClean="0"/>
              <a:t>7</a:t>
            </a:fld>
            <a:endParaRPr lang="en-US"/>
          </a:p>
        </p:txBody>
      </p:sp>
      <p:sp>
        <p:nvSpPr>
          <p:cNvPr id="5" name="Title 4">
            <a:extLst>
              <a:ext uri="{FF2B5EF4-FFF2-40B4-BE49-F238E27FC236}">
                <a16:creationId xmlns:a16="http://schemas.microsoft.com/office/drawing/2014/main" id="{116B81EE-62E5-4153-A11C-599333406022}"/>
              </a:ext>
            </a:extLst>
          </p:cNvPr>
          <p:cNvSpPr>
            <a:spLocks noGrp="1"/>
          </p:cNvSpPr>
          <p:nvPr>
            <p:ph type="title" idx="4294967295"/>
          </p:nvPr>
        </p:nvSpPr>
        <p:spPr>
          <a:xfrm>
            <a:off x="1351721" y="675860"/>
            <a:ext cx="10018643" cy="1060175"/>
          </a:xfrm>
        </p:spPr>
        <p:txBody>
          <a:bodyPr>
            <a:noAutofit/>
          </a:bodyPr>
          <a:lstStyle/>
          <a:p>
            <a:pPr algn="r" rtl="1"/>
            <a:br>
              <a:rPr lang="fa-IR" sz="2800" dirty="0">
                <a:solidFill>
                  <a:srgbClr val="FF0000"/>
                </a:solidFill>
              </a:rPr>
            </a:br>
            <a:r>
              <a:rPr lang="fa-IR" sz="2800" dirty="0">
                <a:solidFill>
                  <a:srgbClr val="FF0000"/>
                </a:solidFill>
              </a:rPr>
              <a:t>موج های صوتی:</a:t>
            </a:r>
            <a:br>
              <a:rPr lang="fa-IR" sz="2800" dirty="0"/>
            </a:br>
            <a:br>
              <a:rPr lang="fa-IR" sz="1400" dirty="0"/>
            </a:br>
            <a:r>
              <a:rPr lang="fa-IR" sz="2800" dirty="0"/>
              <a:t> </a:t>
            </a:r>
            <a:r>
              <a:rPr lang="fa-IR" sz="2800" dirty="0">
                <a:highlight>
                  <a:srgbClr val="00FFFF"/>
                </a:highlight>
              </a:rPr>
              <a:t>موج صوتی یک موج مکانیکی و طولی است.</a:t>
            </a:r>
            <a:br>
              <a:rPr lang="fa-IR" sz="2800" dirty="0"/>
            </a:br>
            <a:r>
              <a:rPr lang="fa-IR" sz="2800" dirty="0"/>
              <a:t> </a:t>
            </a:r>
            <a:endParaRPr lang="en-US" sz="2800" dirty="0"/>
          </a:p>
        </p:txBody>
      </p:sp>
      <p:sp>
        <p:nvSpPr>
          <p:cNvPr id="6" name="Content Placeholder 5">
            <a:extLst>
              <a:ext uri="{FF2B5EF4-FFF2-40B4-BE49-F238E27FC236}">
                <a16:creationId xmlns:a16="http://schemas.microsoft.com/office/drawing/2014/main" id="{15A6F11B-41E9-4CBC-AD5F-BC96C6815D70}"/>
              </a:ext>
            </a:extLst>
          </p:cNvPr>
          <p:cNvSpPr>
            <a:spLocks noGrp="1"/>
          </p:cNvSpPr>
          <p:nvPr>
            <p:ph idx="4294967295"/>
          </p:nvPr>
        </p:nvSpPr>
        <p:spPr>
          <a:xfrm>
            <a:off x="684101" y="2067338"/>
            <a:ext cx="10686264" cy="4359966"/>
          </a:xfrm>
        </p:spPr>
        <p:txBody>
          <a:bodyPr>
            <a:normAutofit lnSpcReduction="10000"/>
          </a:bodyPr>
          <a:lstStyle/>
          <a:p>
            <a:pPr algn="r" rtl="1"/>
            <a:r>
              <a:rPr lang="fa-IR" dirty="0"/>
              <a:t> برای انتشار یک موج صوتی باید به نکات زیر توجه کرد:</a:t>
            </a:r>
          </a:p>
          <a:p>
            <a:pPr marL="0" indent="0" algn="r" rtl="1">
              <a:buNone/>
            </a:pPr>
            <a:endParaRPr lang="fa-IR" sz="1200" dirty="0"/>
          </a:p>
          <a:p>
            <a:pPr marL="0" indent="0" algn="r" rtl="1">
              <a:buNone/>
            </a:pPr>
            <a:r>
              <a:rPr lang="fa-IR" dirty="0"/>
              <a:t>1-  </a:t>
            </a:r>
            <a:r>
              <a:rPr lang="fa-IR" dirty="0">
                <a:highlight>
                  <a:srgbClr val="FFFF00"/>
                </a:highlight>
              </a:rPr>
              <a:t>باید محیطی وجود داشته باشد که  کشسان  باشد </a:t>
            </a:r>
            <a:r>
              <a:rPr lang="fa-IR" dirty="0"/>
              <a:t>تا بتواند  بی نظمی را از یک نقطه محیط  به  نقطه دیگر منتقل کند که  عمدتاً این محیط هواست،  البته  می‌تواند هر ماده دیگری مانند آب، فلز یا..... باشد.</a:t>
            </a:r>
          </a:p>
          <a:p>
            <a:pPr marL="0" indent="0" algn="r" rtl="1">
              <a:buNone/>
            </a:pPr>
            <a:endParaRPr lang="fa-IR" sz="1200" dirty="0"/>
          </a:p>
          <a:p>
            <a:pPr marL="0" indent="0" algn="r" rtl="1">
              <a:buNone/>
            </a:pPr>
            <a:r>
              <a:rPr lang="fa-IR" dirty="0"/>
              <a:t>2-   باید یک </a:t>
            </a:r>
            <a:r>
              <a:rPr lang="fa-IR" dirty="0">
                <a:highlight>
                  <a:srgbClr val="FFFF00"/>
                </a:highlight>
              </a:rPr>
              <a:t>چشمه صوتی </a:t>
            </a:r>
            <a:r>
              <a:rPr lang="fa-IR" dirty="0"/>
              <a:t>وجود داشته باشد تا بتواند این بی نظمی را در اولین جز از محیط ایجاد کند مانند تارهای صوتی یک شخص ، سیم یک ویولن ، شاخه‌های مرتعش یک دیاپازون. </a:t>
            </a:r>
          </a:p>
          <a:p>
            <a:pPr marL="0" indent="0" algn="r" rtl="1">
              <a:buNone/>
            </a:pPr>
            <a:endParaRPr lang="fa-IR" sz="1500" dirty="0"/>
          </a:p>
          <a:p>
            <a:pPr marL="0" indent="0" algn="r" rtl="1">
              <a:buNone/>
            </a:pPr>
            <a:r>
              <a:rPr lang="fa-IR" dirty="0"/>
              <a:t>3-   وقتی یک موج صوتی در هوا حرکت می کند،  بی نظمی به دلیل وجود نیروی بازگرداننده، جز به جز در محیط پیش می رود </a:t>
            </a:r>
            <a:r>
              <a:rPr lang="fa-IR" dirty="0">
                <a:highlight>
                  <a:srgbClr val="FFFF00"/>
                </a:highlight>
              </a:rPr>
              <a:t>پس حرکت هر جز  باعث بی نظمی در نزدیکترین همسایه اش می شود و به این ترتیب این بی نظمی در محیط پیش می رود.</a:t>
            </a:r>
          </a:p>
          <a:p>
            <a:pPr marL="0" indent="0" algn="r">
              <a:buNone/>
            </a:pPr>
            <a:endParaRPr lang="en-US" dirty="0"/>
          </a:p>
        </p:txBody>
      </p:sp>
      <p:pic>
        <p:nvPicPr>
          <p:cNvPr id="3" name="Recorded Sound">
            <a:hlinkClick r:id="" action="ppaction://media"/>
            <a:extLst>
              <a:ext uri="{FF2B5EF4-FFF2-40B4-BE49-F238E27FC236}">
                <a16:creationId xmlns:a16="http://schemas.microsoft.com/office/drawing/2014/main" id="{A34E98C0-ED22-4721-8D9B-B265950728A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1636" y="781877"/>
            <a:ext cx="609600" cy="609600"/>
          </a:xfrm>
          <a:prstGeom prst="rect">
            <a:avLst/>
          </a:prstGeom>
        </p:spPr>
      </p:pic>
    </p:spTree>
    <p:extLst>
      <p:ext uri="{BB962C8B-B14F-4D97-AF65-F5344CB8AC3E}">
        <p14:creationId xmlns:p14="http://schemas.microsoft.com/office/powerpoint/2010/main" val="1625127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75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247</TotalTime>
  <Words>656</Words>
  <Application>Microsoft Office PowerPoint</Application>
  <PresentationFormat>Widescreen</PresentationFormat>
  <Paragraphs>51</Paragraphs>
  <Slides>7</Slides>
  <Notes>0</Notes>
  <HiddenSlides>0</HiddenSlides>
  <MMClips>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Garamond</vt:lpstr>
      <vt:lpstr>Organic</vt:lpstr>
      <vt:lpstr>فیزیک صوت  "جلسه دوم"</vt:lpstr>
      <vt:lpstr>محیط قابل ارتعاش(کشسان):</vt:lpstr>
      <vt:lpstr>PowerPoint Presentation</vt:lpstr>
      <vt:lpstr>موج: تغییر شکل تناوبی که در محیط منتشر می شود و انرژی را بدون انتقال ماده جابجا می کند.</vt:lpstr>
      <vt:lpstr>PowerPoint Presentation</vt:lpstr>
      <vt:lpstr>PowerPoint Presentation</vt:lpstr>
      <vt:lpstr> موج های صوتی:   موج صوتی یک موج مکانیکی و طولی است.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فیزیک صوت</dc:title>
  <dc:creator>rayaneh pajooh</dc:creator>
  <cp:lastModifiedBy>rayaneh pajooh</cp:lastModifiedBy>
  <cp:revision>108</cp:revision>
  <dcterms:created xsi:type="dcterms:W3CDTF">2020-03-30T11:08:19Z</dcterms:created>
  <dcterms:modified xsi:type="dcterms:W3CDTF">2020-03-31T14:00:38Z</dcterms:modified>
</cp:coreProperties>
</file>