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3" r:id="rId7"/>
    <p:sldId id="266" r:id="rId8"/>
    <p:sldId id="267" r:id="rId9"/>
    <p:sldId id="268" r:id="rId10"/>
    <p:sldId id="279" r:id="rId11"/>
    <p:sldId id="269" r:id="rId12"/>
    <p:sldId id="270" r:id="rId13"/>
    <p:sldId id="271" r:id="rId14"/>
    <p:sldId id="272" r:id="rId15"/>
    <p:sldId id="274" r:id="rId16"/>
    <p:sldId id="273" r:id="rId17"/>
    <p:sldId id="275" r:id="rId18"/>
    <p:sldId id="277" r:id="rId19"/>
    <p:sldId id="276" r:id="rId20"/>
    <p:sldId id="278" r:id="rId21"/>
    <p:sldId id="262" r:id="rId22"/>
    <p:sldId id="264" r:id="rId23"/>
    <p:sldId id="280"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FFFF"/>
    <a:srgbClr val="FF99CC"/>
    <a:srgbClr val="FFFF66"/>
    <a:srgbClr val="99FF66"/>
    <a:srgbClr val="FFFF99"/>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797"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56E9A0-B502-497D-B019-F1F68E40E585}" type="datetimeFigureOut">
              <a:rPr lang="en-US" smtClean="0"/>
              <a:t>4/4/2020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6D5544-309E-4826-B267-C60C41B8E37D}" type="slidenum">
              <a:rPr lang="en-US" smtClean="0"/>
              <a:t>‹#›</a:t>
            </a:fld>
            <a:endParaRPr lang="en-US"/>
          </a:p>
        </p:txBody>
      </p:sp>
    </p:spTree>
    <p:extLst>
      <p:ext uri="{BB962C8B-B14F-4D97-AF65-F5344CB8AC3E}">
        <p14:creationId xmlns:p14="http://schemas.microsoft.com/office/powerpoint/2010/main" val="3279514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56E9A0-B502-497D-B019-F1F68E40E585}" type="datetimeFigureOut">
              <a:rPr lang="en-US" smtClean="0"/>
              <a:t>4/4/2020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6D5544-309E-4826-B267-C60C41B8E37D}" type="slidenum">
              <a:rPr lang="en-US" smtClean="0"/>
              <a:t>‹#›</a:t>
            </a:fld>
            <a:endParaRPr lang="en-US"/>
          </a:p>
        </p:txBody>
      </p:sp>
    </p:spTree>
    <p:extLst>
      <p:ext uri="{BB962C8B-B14F-4D97-AF65-F5344CB8AC3E}">
        <p14:creationId xmlns:p14="http://schemas.microsoft.com/office/powerpoint/2010/main" val="3994842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56E9A0-B502-497D-B019-F1F68E40E585}" type="datetimeFigureOut">
              <a:rPr lang="en-US" smtClean="0"/>
              <a:t>4/4/2020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6D5544-309E-4826-B267-C60C41B8E37D}" type="slidenum">
              <a:rPr lang="en-US" smtClean="0"/>
              <a:t>‹#›</a:t>
            </a:fld>
            <a:endParaRPr lang="en-US"/>
          </a:p>
        </p:txBody>
      </p:sp>
    </p:spTree>
    <p:extLst>
      <p:ext uri="{BB962C8B-B14F-4D97-AF65-F5344CB8AC3E}">
        <p14:creationId xmlns:p14="http://schemas.microsoft.com/office/powerpoint/2010/main" val="2365363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56E9A0-B502-497D-B019-F1F68E40E585}" type="datetimeFigureOut">
              <a:rPr lang="en-US" smtClean="0"/>
              <a:t>4/4/2020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6D5544-309E-4826-B267-C60C41B8E37D}" type="slidenum">
              <a:rPr lang="en-US" smtClean="0"/>
              <a:t>‹#›</a:t>
            </a:fld>
            <a:endParaRPr lang="en-US"/>
          </a:p>
        </p:txBody>
      </p:sp>
    </p:spTree>
    <p:extLst>
      <p:ext uri="{BB962C8B-B14F-4D97-AF65-F5344CB8AC3E}">
        <p14:creationId xmlns:p14="http://schemas.microsoft.com/office/powerpoint/2010/main" val="3746444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56E9A0-B502-497D-B019-F1F68E40E585}" type="datetimeFigureOut">
              <a:rPr lang="en-US" smtClean="0"/>
              <a:t>4/4/2020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6D5544-309E-4826-B267-C60C41B8E37D}" type="slidenum">
              <a:rPr lang="en-US" smtClean="0"/>
              <a:t>‹#›</a:t>
            </a:fld>
            <a:endParaRPr lang="en-US"/>
          </a:p>
        </p:txBody>
      </p:sp>
    </p:spTree>
    <p:extLst>
      <p:ext uri="{BB962C8B-B14F-4D97-AF65-F5344CB8AC3E}">
        <p14:creationId xmlns:p14="http://schemas.microsoft.com/office/powerpoint/2010/main" val="488018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56E9A0-B502-497D-B019-F1F68E40E585}" type="datetimeFigureOut">
              <a:rPr lang="en-US" smtClean="0"/>
              <a:t>4/4/2020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6D5544-309E-4826-B267-C60C41B8E37D}" type="slidenum">
              <a:rPr lang="en-US" smtClean="0"/>
              <a:t>‹#›</a:t>
            </a:fld>
            <a:endParaRPr lang="en-US"/>
          </a:p>
        </p:txBody>
      </p:sp>
    </p:spTree>
    <p:extLst>
      <p:ext uri="{BB962C8B-B14F-4D97-AF65-F5344CB8AC3E}">
        <p14:creationId xmlns:p14="http://schemas.microsoft.com/office/powerpoint/2010/main" val="1512508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56E9A0-B502-497D-B019-F1F68E40E585}" type="datetimeFigureOut">
              <a:rPr lang="en-US" smtClean="0"/>
              <a:t>4/4/2020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6D5544-309E-4826-B267-C60C41B8E37D}" type="slidenum">
              <a:rPr lang="en-US" smtClean="0"/>
              <a:t>‹#›</a:t>
            </a:fld>
            <a:endParaRPr lang="en-US"/>
          </a:p>
        </p:txBody>
      </p:sp>
    </p:spTree>
    <p:extLst>
      <p:ext uri="{BB962C8B-B14F-4D97-AF65-F5344CB8AC3E}">
        <p14:creationId xmlns:p14="http://schemas.microsoft.com/office/powerpoint/2010/main" val="1943706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56E9A0-B502-497D-B019-F1F68E40E585}" type="datetimeFigureOut">
              <a:rPr lang="en-US" smtClean="0"/>
              <a:t>4/4/2020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6D5544-309E-4826-B267-C60C41B8E37D}" type="slidenum">
              <a:rPr lang="en-US" smtClean="0"/>
              <a:t>‹#›</a:t>
            </a:fld>
            <a:endParaRPr lang="en-US"/>
          </a:p>
        </p:txBody>
      </p:sp>
    </p:spTree>
    <p:extLst>
      <p:ext uri="{BB962C8B-B14F-4D97-AF65-F5344CB8AC3E}">
        <p14:creationId xmlns:p14="http://schemas.microsoft.com/office/powerpoint/2010/main" val="4216035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56E9A0-B502-497D-B019-F1F68E40E585}" type="datetimeFigureOut">
              <a:rPr lang="en-US" smtClean="0"/>
              <a:t>4/4/2020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6D5544-309E-4826-B267-C60C41B8E37D}" type="slidenum">
              <a:rPr lang="en-US" smtClean="0"/>
              <a:t>‹#›</a:t>
            </a:fld>
            <a:endParaRPr lang="en-US"/>
          </a:p>
        </p:txBody>
      </p:sp>
    </p:spTree>
    <p:extLst>
      <p:ext uri="{BB962C8B-B14F-4D97-AF65-F5344CB8AC3E}">
        <p14:creationId xmlns:p14="http://schemas.microsoft.com/office/powerpoint/2010/main" val="3382253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56E9A0-B502-497D-B019-F1F68E40E585}" type="datetimeFigureOut">
              <a:rPr lang="en-US" smtClean="0"/>
              <a:t>4/4/2020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6D5544-309E-4826-B267-C60C41B8E37D}" type="slidenum">
              <a:rPr lang="en-US" smtClean="0"/>
              <a:t>‹#›</a:t>
            </a:fld>
            <a:endParaRPr lang="en-US"/>
          </a:p>
        </p:txBody>
      </p:sp>
    </p:spTree>
    <p:extLst>
      <p:ext uri="{BB962C8B-B14F-4D97-AF65-F5344CB8AC3E}">
        <p14:creationId xmlns:p14="http://schemas.microsoft.com/office/powerpoint/2010/main" val="98559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56E9A0-B502-497D-B019-F1F68E40E585}" type="datetimeFigureOut">
              <a:rPr lang="en-US" smtClean="0"/>
              <a:t>4/4/2020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6D5544-309E-4826-B267-C60C41B8E37D}" type="slidenum">
              <a:rPr lang="en-US" smtClean="0"/>
              <a:t>‹#›</a:t>
            </a:fld>
            <a:endParaRPr lang="en-US"/>
          </a:p>
        </p:txBody>
      </p:sp>
    </p:spTree>
    <p:extLst>
      <p:ext uri="{BB962C8B-B14F-4D97-AF65-F5344CB8AC3E}">
        <p14:creationId xmlns:p14="http://schemas.microsoft.com/office/powerpoint/2010/main" val="3215142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56E9A0-B502-497D-B019-F1F68E40E585}" type="datetimeFigureOut">
              <a:rPr lang="en-US" smtClean="0"/>
              <a:t>4/4/2020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6D5544-309E-4826-B267-C60C41B8E37D}" type="slidenum">
              <a:rPr lang="en-US" smtClean="0"/>
              <a:t>‹#›</a:t>
            </a:fld>
            <a:endParaRPr lang="en-US"/>
          </a:p>
        </p:txBody>
      </p:sp>
    </p:spTree>
    <p:extLst>
      <p:ext uri="{BB962C8B-B14F-4D97-AF65-F5344CB8AC3E}">
        <p14:creationId xmlns:p14="http://schemas.microsoft.com/office/powerpoint/2010/main" val="3654000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85800"/>
            <a:ext cx="7772400" cy="1470025"/>
          </a:xfrm>
          <a:solidFill>
            <a:srgbClr val="FFFF00"/>
          </a:solidFill>
        </p:spPr>
        <p:txBody>
          <a:bodyPr>
            <a:normAutofit/>
          </a:bodyPr>
          <a:lstStyle/>
          <a:p>
            <a:r>
              <a:rPr lang="fa-IR" sz="6000" dirty="0" smtClean="0"/>
              <a:t>هندسه      نقوش  </a:t>
            </a:r>
            <a:endParaRPr lang="en-US" sz="6000" dirty="0"/>
          </a:p>
        </p:txBody>
      </p:sp>
      <p:sp>
        <p:nvSpPr>
          <p:cNvPr id="3" name="Subtitle 2"/>
          <p:cNvSpPr>
            <a:spLocks noGrp="1"/>
          </p:cNvSpPr>
          <p:nvPr>
            <p:ph type="subTitle" idx="1"/>
          </p:nvPr>
        </p:nvSpPr>
        <p:spPr>
          <a:xfrm>
            <a:off x="1371600" y="2667000"/>
            <a:ext cx="6400800" cy="2971800"/>
          </a:xfrm>
          <a:solidFill>
            <a:srgbClr val="99FF66"/>
          </a:solidFill>
        </p:spPr>
        <p:txBody>
          <a:bodyPr>
            <a:normAutofit/>
          </a:bodyPr>
          <a:lstStyle/>
          <a:p>
            <a:r>
              <a:rPr lang="fa-IR" dirty="0" smtClean="0">
                <a:solidFill>
                  <a:schemeClr val="tx1"/>
                </a:solidFill>
              </a:rPr>
              <a:t>این فایل اموزشی برای درس هندسه نقوش جلسه جبرانی تهیه شده است (گروه طراحی دوخت ترم دوم اسفند 98)ساعت کلاسی دوشنبه 13تا 16 مدرس بهنام شیروانی </a:t>
            </a:r>
            <a:endParaRPr lang="en-US" dirty="0">
              <a:solidFill>
                <a:schemeClr val="tx1"/>
              </a:solidFill>
            </a:endParaRPr>
          </a:p>
        </p:txBody>
      </p:sp>
    </p:spTree>
    <p:extLst>
      <p:ext uri="{BB962C8B-B14F-4D97-AF65-F5344CB8AC3E}">
        <p14:creationId xmlns:p14="http://schemas.microsoft.com/office/powerpoint/2010/main" val="2258423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FF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solidFill>
            <a:srgbClr val="FFFF00"/>
          </a:solidFill>
        </p:spPr>
        <p:txBody>
          <a:bodyPr/>
          <a:lstStyle/>
          <a:p>
            <a:r>
              <a:rPr lang="fa-IR" dirty="0" smtClean="0"/>
              <a:t>در کادر نمونه اسلاید قبلی درسمت راست بالا کادر 8×8 باید شطرنجی کنید و واگیره گره را دران اجرا کنید یعنی کوچکترین واحد نقش گره را دران کادر به اندازه محدوده شبیه اسلاید 23 اجرا کنید .</a:t>
            </a:r>
            <a:endParaRPr lang="en-US" dirty="0"/>
          </a:p>
        </p:txBody>
      </p:sp>
    </p:spTree>
    <p:extLst>
      <p:ext uri="{BB962C8B-B14F-4D97-AF65-F5344CB8AC3E}">
        <p14:creationId xmlns:p14="http://schemas.microsoft.com/office/powerpoint/2010/main" val="3027690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391400" cy="529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14400" y="6248400"/>
            <a:ext cx="6477000" cy="369332"/>
          </a:xfrm>
          <a:prstGeom prst="rect">
            <a:avLst/>
          </a:prstGeom>
          <a:solidFill>
            <a:srgbClr val="FFFF00"/>
          </a:solidFill>
        </p:spPr>
        <p:txBody>
          <a:bodyPr wrap="square" rtlCol="0">
            <a:spAutoFit/>
          </a:bodyPr>
          <a:lstStyle/>
          <a:p>
            <a:pPr algn="ctr"/>
            <a:r>
              <a:rPr lang="fa-IR" dirty="0" smtClean="0"/>
              <a:t>گره شماره 1</a:t>
            </a:r>
            <a:endParaRPr lang="en-US" dirty="0"/>
          </a:p>
        </p:txBody>
      </p:sp>
    </p:spTree>
    <p:extLst>
      <p:ext uri="{BB962C8B-B14F-4D97-AF65-F5344CB8AC3E}">
        <p14:creationId xmlns:p14="http://schemas.microsoft.com/office/powerpoint/2010/main" val="455096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762000"/>
            <a:ext cx="7175500" cy="5128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133600" y="5943600"/>
            <a:ext cx="4953000" cy="381000"/>
          </a:xfrm>
          <a:prstGeom prst="rect">
            <a:avLst/>
          </a:prstGeom>
          <a:solidFill>
            <a:srgbClr val="FFC000"/>
          </a:solidFill>
        </p:spPr>
        <p:txBody>
          <a:bodyPr wrap="square" rtlCol="0">
            <a:spAutoFit/>
          </a:bodyPr>
          <a:lstStyle/>
          <a:p>
            <a:pPr algn="ctr"/>
            <a:r>
              <a:rPr lang="fa-IR" dirty="0" smtClean="0"/>
              <a:t>گره شماره 2</a:t>
            </a:r>
            <a:endParaRPr lang="en-US" dirty="0"/>
          </a:p>
        </p:txBody>
      </p:sp>
    </p:spTree>
    <p:extLst>
      <p:ext uri="{BB962C8B-B14F-4D97-AF65-F5344CB8AC3E}">
        <p14:creationId xmlns:p14="http://schemas.microsoft.com/office/powerpoint/2010/main" val="3375862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8194" name="Picture 2" descr="D:\سه جلسه اول هدسه نقوش جبرانی 991.16\IMG_134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295400"/>
            <a:ext cx="6327895"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47800" y="6096000"/>
            <a:ext cx="6248400" cy="369332"/>
          </a:xfrm>
          <a:prstGeom prst="rect">
            <a:avLst/>
          </a:prstGeom>
          <a:solidFill>
            <a:srgbClr val="00FF00"/>
          </a:solidFill>
        </p:spPr>
        <p:txBody>
          <a:bodyPr wrap="square" rtlCol="0">
            <a:spAutoFit/>
          </a:bodyPr>
          <a:lstStyle/>
          <a:p>
            <a:pPr algn="ctr"/>
            <a:r>
              <a:rPr lang="fa-IR" dirty="0" smtClean="0"/>
              <a:t>گره شماره 3</a:t>
            </a:r>
            <a:endParaRPr lang="en-US" dirty="0"/>
          </a:p>
        </p:txBody>
      </p:sp>
    </p:spTree>
    <p:extLst>
      <p:ext uri="{BB962C8B-B14F-4D97-AF65-F5344CB8AC3E}">
        <p14:creationId xmlns:p14="http://schemas.microsoft.com/office/powerpoint/2010/main" val="3836507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6172200"/>
            <a:ext cx="4800600" cy="457200"/>
          </a:xfrm>
          <a:solidFill>
            <a:srgbClr val="FF99CC"/>
          </a:solidFill>
        </p:spPr>
        <p:txBody>
          <a:bodyPr>
            <a:normAutofit fontScale="85000" lnSpcReduction="20000"/>
          </a:bodyPr>
          <a:lstStyle/>
          <a:p>
            <a:pPr algn="ctr"/>
            <a:r>
              <a:rPr lang="fa-IR" dirty="0" smtClean="0"/>
              <a:t>گره شماره 4</a:t>
            </a:r>
            <a:endParaRPr lang="en-US" dirty="0"/>
          </a:p>
        </p:txBody>
      </p:sp>
      <p:pic>
        <p:nvPicPr>
          <p:cNvPr id="9220" name="Picture 4" descr="D:\سه جلسه اول هدسه نقوش جبرانی 991.16\IMG_13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838200"/>
            <a:ext cx="6948488" cy="496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635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33634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95600" y="5943600"/>
            <a:ext cx="3733800" cy="369332"/>
          </a:xfrm>
          <a:prstGeom prst="rect">
            <a:avLst/>
          </a:prstGeom>
          <a:solidFill>
            <a:srgbClr val="00FFFF"/>
          </a:solidFill>
        </p:spPr>
        <p:txBody>
          <a:bodyPr wrap="square" rtlCol="0">
            <a:spAutoFit/>
          </a:bodyPr>
          <a:lstStyle/>
          <a:p>
            <a:pPr algn="ctr"/>
            <a:r>
              <a:rPr lang="fa-IR" dirty="0" smtClean="0"/>
              <a:t>گره شماره5</a:t>
            </a:r>
            <a:endParaRPr lang="en-US" dirty="0"/>
          </a:p>
        </p:txBody>
      </p:sp>
    </p:spTree>
    <p:extLst>
      <p:ext uri="{BB962C8B-B14F-4D97-AF65-F5344CB8AC3E}">
        <p14:creationId xmlns:p14="http://schemas.microsoft.com/office/powerpoint/2010/main" val="3641881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988" y="819150"/>
            <a:ext cx="7310437" cy="521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628106" y="6256603"/>
            <a:ext cx="3886200" cy="369332"/>
          </a:xfrm>
          <a:prstGeom prst="rect">
            <a:avLst/>
          </a:prstGeom>
          <a:solidFill>
            <a:srgbClr val="00FFFF"/>
          </a:solidFill>
        </p:spPr>
        <p:txBody>
          <a:bodyPr wrap="square" rtlCol="0">
            <a:spAutoFit/>
          </a:bodyPr>
          <a:lstStyle/>
          <a:p>
            <a:pPr algn="ctr"/>
            <a:r>
              <a:rPr lang="fa-IR" dirty="0" smtClean="0"/>
              <a:t>گره شماره 6</a:t>
            </a:r>
            <a:endParaRPr lang="en-US" dirty="0"/>
          </a:p>
        </p:txBody>
      </p:sp>
    </p:spTree>
    <p:extLst>
      <p:ext uri="{BB962C8B-B14F-4D97-AF65-F5344CB8AC3E}">
        <p14:creationId xmlns:p14="http://schemas.microsoft.com/office/powerpoint/2010/main" val="2022696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99CC"/>
        </a:solidFill>
        <a:effectLst/>
      </p:bgPr>
    </p:bg>
    <p:spTree>
      <p:nvGrpSpPr>
        <p:cNvPr id="1" name=""/>
        <p:cNvGrpSpPr/>
        <p:nvPr/>
      </p:nvGrpSpPr>
      <p:grpSpPr>
        <a:xfrm>
          <a:off x="0" y="0"/>
          <a:ext cx="0" cy="0"/>
          <a:chOff x="0" y="0"/>
          <a:chExt cx="0" cy="0"/>
        </a:xfrm>
      </p:grpSpPr>
      <p:pic>
        <p:nvPicPr>
          <p:cNvPr id="12290" name="Picture 2" descr="D:\سه جلسه اول هدسه نقوش جبرانی 991.16\IMG_134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371600"/>
            <a:ext cx="6326424"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00200" y="6172200"/>
            <a:ext cx="4876800" cy="369332"/>
          </a:xfrm>
          <a:prstGeom prst="rect">
            <a:avLst/>
          </a:prstGeom>
          <a:solidFill>
            <a:srgbClr val="00FF00"/>
          </a:solidFill>
        </p:spPr>
        <p:txBody>
          <a:bodyPr wrap="square" rtlCol="0">
            <a:spAutoFit/>
          </a:bodyPr>
          <a:lstStyle/>
          <a:p>
            <a:pPr algn="ctr"/>
            <a:r>
              <a:rPr lang="fa-IR" dirty="0" smtClean="0"/>
              <a:t>گره شماره7</a:t>
            </a:r>
            <a:endParaRPr lang="en-US" dirty="0"/>
          </a:p>
        </p:txBody>
      </p:sp>
    </p:spTree>
    <p:extLst>
      <p:ext uri="{BB962C8B-B14F-4D97-AF65-F5344CB8AC3E}">
        <p14:creationId xmlns:p14="http://schemas.microsoft.com/office/powerpoint/2010/main" val="3843562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13314" name="Picture 2" descr="D:\سه جلسه اول هدسه نقوش جبرانی 991.16\IMG_134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219200"/>
            <a:ext cx="633929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246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14338" name="Picture 2" descr="D:\سه جلسه اول هدسه نقوش جبرانی 991.16\IMG_134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02352" y="1600200"/>
            <a:ext cx="633929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510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a:solidFill>
            <a:srgbClr val="92D050"/>
          </a:solidFill>
        </p:spPr>
        <p:txBody>
          <a:bodyPr>
            <a:normAutofit fontScale="85000" lnSpcReduction="20000"/>
          </a:bodyPr>
          <a:lstStyle/>
          <a:p>
            <a:pPr algn="r"/>
            <a:r>
              <a:rPr lang="fa-IR" dirty="0" smtClean="0"/>
              <a:t> نقوش هندسی</a:t>
            </a:r>
          </a:p>
          <a:p>
            <a:pPr algn="r"/>
            <a:r>
              <a:rPr lang="fa-IR" dirty="0" smtClean="0"/>
              <a:t>مجموعه ای از نقوش که برای ایجاد و ترکیب آنها از قواعد</a:t>
            </a:r>
          </a:p>
          <a:p>
            <a:pPr algn="r"/>
            <a:r>
              <a:rPr lang="fa-IR" dirty="0" smtClean="0"/>
              <a:t>و روابط هندسی استفاده میشود (نقوش هندسی) نام دارند. این</a:t>
            </a:r>
          </a:p>
          <a:p>
            <a:pPr algn="r"/>
            <a:r>
              <a:rPr lang="fa-IR" dirty="0" smtClean="0"/>
              <a:t>نقوش در فضاهای معماری به شکل آجرچینی، آینه کاری، گچبری</a:t>
            </a:r>
          </a:p>
          <a:p>
            <a:pPr algn="r"/>
            <a:r>
              <a:rPr lang="fa-IR" dirty="0" smtClean="0"/>
              <a:t>و نظایر آن و در هنرهای سنتی از ُ جملـه ارسیهـا، مشبکهـای</a:t>
            </a:r>
          </a:p>
          <a:p>
            <a:pPr algn="r"/>
            <a:r>
              <a:rPr lang="fa-IR" dirty="0" smtClean="0"/>
              <a:t>سفال و سرامیـکی، منبت، معرق، فـرش، کتاب آرایـی و ...مشاهده میشوند</a:t>
            </a:r>
          </a:p>
          <a:p>
            <a:pPr marL="0" indent="0" algn="just">
              <a:buNone/>
            </a:pPr>
            <a:r>
              <a:rPr lang="fa-IR" dirty="0" smtClean="0"/>
              <a:t>در رشته طراحی دوخت با توجه به اهمیت مبحث طراحی وتولید لباس براساس نیاز جامعه برای گروه های سنی مختلف شناخت نقش کاربرد نقش درایده پردازی ها و توجه به تاثیرفرهنگ ملی وبومی بسیار ضرورت دارد .نقوش هندسی بسار متنوع ودارای گستره وسیعی ازکاربرد هستند . که تزیین وزیبا سازی لباس ودوختهای پارچه ای بانقوش به قصد حفظ هویت هنری ایرانی وانتقال ان به نسلهای بعدی بخشی از رسالت این درس برای این دوره تحصیلی است . </a:t>
            </a:r>
            <a:endParaRPr lang="en-US" dirty="0"/>
          </a:p>
        </p:txBody>
      </p:sp>
    </p:spTree>
    <p:extLst>
      <p:ext uri="{BB962C8B-B14F-4D97-AF65-F5344CB8AC3E}">
        <p14:creationId xmlns:p14="http://schemas.microsoft.com/office/powerpoint/2010/main" val="2757058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5362" name="Picture 2" descr="D:\سه جلسه اول هدسه نقوش جبرانی 991.16\IMG_134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143000"/>
            <a:ext cx="633192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005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solidFill>
            <a:srgbClr val="92D050"/>
          </a:solidFill>
        </p:spPr>
        <p:txBody>
          <a:bodyPr>
            <a:normAutofit/>
          </a:bodyPr>
          <a:lstStyle/>
          <a:p>
            <a:pPr algn="r"/>
            <a:r>
              <a:rPr lang="fa-IR" sz="2400" dirty="0" smtClean="0"/>
              <a:t>نام گره:هشت وصابونک </a:t>
            </a:r>
          </a:p>
          <a:p>
            <a:pPr algn="r"/>
            <a:r>
              <a:rPr lang="fa-IR" sz="2400" dirty="0" smtClean="0"/>
              <a:t>زمینه اجرا: مربع</a:t>
            </a:r>
          </a:p>
          <a:p>
            <a:pPr algn="r"/>
            <a:r>
              <a:rPr lang="fa-IR" sz="2400" dirty="0" smtClean="0"/>
              <a:t>واگیره: 4×4</a:t>
            </a:r>
          </a:p>
          <a:p>
            <a:pPr algn="r"/>
            <a:r>
              <a:rPr lang="fa-IR" sz="2400" dirty="0" smtClean="0"/>
              <a:t>نقش بنیادین : هشت +صابونک</a:t>
            </a:r>
          </a:p>
          <a:p>
            <a:pPr algn="r"/>
            <a:r>
              <a:rPr lang="fa-IR" sz="2400" dirty="0" smtClean="0"/>
              <a:t>تقارن :انعکاسی</a:t>
            </a:r>
          </a:p>
          <a:p>
            <a:pPr marL="0" indent="0" algn="r">
              <a:buNone/>
            </a:pPr>
            <a:r>
              <a:rPr lang="fa-IR" sz="2400" dirty="0" smtClean="0"/>
              <a:t>کادر:25×25</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4119563" cy="4119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00600" y="533400"/>
            <a:ext cx="3733800" cy="523220"/>
          </a:xfrm>
          <a:prstGeom prst="rect">
            <a:avLst/>
          </a:prstGeom>
          <a:solidFill>
            <a:srgbClr val="FFFF00"/>
          </a:solidFill>
        </p:spPr>
        <p:txBody>
          <a:bodyPr wrap="square" rtlCol="0">
            <a:spAutoFit/>
          </a:bodyPr>
          <a:lstStyle/>
          <a:p>
            <a:pPr algn="ctr"/>
            <a:r>
              <a:rPr lang="fa-IR" sz="2800" dirty="0" smtClean="0"/>
              <a:t>تمرین شماره </a:t>
            </a:r>
            <a:r>
              <a:rPr lang="fa-IR" dirty="0" smtClean="0"/>
              <a:t>10</a:t>
            </a:r>
            <a:endParaRPr lang="en-US" dirty="0"/>
          </a:p>
        </p:txBody>
      </p:sp>
    </p:spTree>
    <p:extLst>
      <p:ext uri="{BB962C8B-B14F-4D97-AF65-F5344CB8AC3E}">
        <p14:creationId xmlns:p14="http://schemas.microsoft.com/office/powerpoint/2010/main" val="1844068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FFFF"/>
        </a:solidFill>
        <a:effectLst/>
      </p:bgPr>
    </p:bg>
    <p:spTree>
      <p:nvGrpSpPr>
        <p:cNvPr id="1" name=""/>
        <p:cNvGrpSpPr/>
        <p:nvPr/>
      </p:nvGrpSpPr>
      <p:grpSpPr>
        <a:xfrm>
          <a:off x="0" y="0"/>
          <a:ext cx="0" cy="0"/>
          <a:chOff x="0" y="0"/>
          <a:chExt cx="0" cy="0"/>
        </a:xfrm>
      </p:grpSpPr>
      <p:pic>
        <p:nvPicPr>
          <p:cNvPr id="4099" name="Picture 3" descr="D:\سه جلسه اول هدسه نقوش جبرانی 991.16\IMG_134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76200"/>
            <a:ext cx="6331039"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00200" y="5181600"/>
            <a:ext cx="6096000" cy="369332"/>
          </a:xfrm>
          <a:prstGeom prst="rect">
            <a:avLst/>
          </a:prstGeom>
          <a:solidFill>
            <a:srgbClr val="FFFF00"/>
          </a:solidFill>
        </p:spPr>
        <p:txBody>
          <a:bodyPr wrap="square" rtlCol="0">
            <a:spAutoFit/>
          </a:bodyPr>
          <a:lstStyle/>
          <a:p>
            <a:pPr algn="ctr"/>
            <a:r>
              <a:rPr lang="fa-IR" dirty="0" smtClean="0"/>
              <a:t>نمونه ترسیم رنگ شده روی مفوا </a:t>
            </a:r>
            <a:endParaRPr lang="en-US" dirty="0"/>
          </a:p>
        </p:txBody>
      </p:sp>
    </p:spTree>
    <p:extLst>
      <p:ext uri="{BB962C8B-B14F-4D97-AF65-F5344CB8AC3E}">
        <p14:creationId xmlns:p14="http://schemas.microsoft.com/office/powerpoint/2010/main" val="752567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pic>
        <p:nvPicPr>
          <p:cNvPr id="16386" name="Picture 2" descr="D:\سه جلسه اول هدسه نقوش جبرانی 991.16\IMG_135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685800"/>
            <a:ext cx="6346752"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flipH="1">
            <a:off x="1022931" y="5823466"/>
            <a:ext cx="6978069" cy="369332"/>
          </a:xfrm>
          <a:prstGeom prst="rect">
            <a:avLst/>
          </a:prstGeom>
          <a:solidFill>
            <a:srgbClr val="99FF66"/>
          </a:solidFill>
        </p:spPr>
        <p:txBody>
          <a:bodyPr wrap="square" rtlCol="0">
            <a:spAutoFit/>
          </a:bodyPr>
          <a:lstStyle/>
          <a:p>
            <a:r>
              <a:rPr lang="fa-IR" dirty="0" smtClean="0"/>
              <a:t>یک نمونه طرح ابداعی و اجرا در در کادر اسه                      </a:t>
            </a:r>
            <a:endParaRPr lang="en-US" dirty="0"/>
          </a:p>
        </p:txBody>
      </p:sp>
    </p:spTree>
    <p:extLst>
      <p:ext uri="{BB962C8B-B14F-4D97-AF65-F5344CB8AC3E}">
        <p14:creationId xmlns:p14="http://schemas.microsoft.com/office/powerpoint/2010/main" val="2791288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solidFill>
            <a:srgbClr val="FFC000"/>
          </a:solidFill>
        </p:spPr>
        <p:txBody>
          <a:bodyPr>
            <a:normAutofit fontScale="77500" lnSpcReduction="20000"/>
          </a:bodyPr>
          <a:lstStyle/>
          <a:p>
            <a:pPr algn="r"/>
            <a:r>
              <a:rPr lang="fa-IR" dirty="0" smtClean="0"/>
              <a:t>هنرمند درهر موقعیت زمانی و مکانی با سنتها و هنرهای ملی</a:t>
            </a:r>
          </a:p>
          <a:p>
            <a:pPr algn="r"/>
            <a:r>
              <a:rPr lang="fa-IR" dirty="0" smtClean="0"/>
              <a:t>خود ارتباط دارد به طوری که آموزش و فراگیری آن هنر در حفظ</a:t>
            </a:r>
          </a:p>
          <a:p>
            <a:pPr algn="r"/>
            <a:r>
              <a:rPr lang="fa-IR" dirty="0" smtClean="0"/>
              <a:t>اصالت و استقلا ل فرهنگی آن قوم و ملت نقشی اساسی دارد.</a:t>
            </a:r>
          </a:p>
          <a:p>
            <a:pPr algn="r"/>
            <a:r>
              <a:rPr lang="fa-IR" dirty="0" smtClean="0"/>
              <a:t>آنچه در اینجا مدنظر است، نقوش هندسی در هنرهای ملی</a:t>
            </a:r>
          </a:p>
          <a:p>
            <a:pPr algn="r"/>
            <a:r>
              <a:rPr lang="fa-IR" dirty="0" smtClean="0"/>
              <a:t>و سنتی ایران است. باید دانست که ترسیم نقوش هندسی بر بستر</a:t>
            </a:r>
          </a:p>
          <a:p>
            <a:pPr algn="r"/>
            <a:r>
              <a:rPr lang="fa-IR" dirty="0" smtClean="0"/>
              <a:t>و زمینههای خاص هندسی انجام می شود تا امکان رسم آنها با</a:t>
            </a:r>
          </a:p>
          <a:p>
            <a:pPr algn="r"/>
            <a:r>
              <a:rPr lang="fa-IR" dirty="0" smtClean="0"/>
              <a:t>کمترین خطا فراهم شود.</a:t>
            </a:r>
          </a:p>
          <a:p>
            <a:pPr algn="r"/>
            <a:r>
              <a:rPr lang="fa-IR" dirty="0" smtClean="0"/>
              <a:t>این بستر مناسب شامل: شبکه ها و زمینه ها میباشد که</a:t>
            </a:r>
          </a:p>
          <a:p>
            <a:pPr algn="r"/>
            <a:r>
              <a:rPr lang="fa-IR" dirty="0" smtClean="0"/>
              <a:t>نقوش حاصل از آنها را به روشهای مختلف گسترش میدهیم.</a:t>
            </a:r>
          </a:p>
          <a:p>
            <a:pPr algn="r"/>
            <a:r>
              <a:rPr lang="fa-IR" dirty="0" smtClean="0"/>
              <a:t>در این بحث به بررسی مهمترین شبکه ها و روشهای گسترش</a:t>
            </a:r>
          </a:p>
          <a:p>
            <a:pPr algn="r"/>
            <a:r>
              <a:rPr lang="fa-IR" dirty="0" smtClean="0"/>
              <a:t>مورد استفاده میپردازیم. </a:t>
            </a:r>
            <a:endParaRPr lang="en-US" dirty="0"/>
          </a:p>
        </p:txBody>
      </p:sp>
    </p:spTree>
    <p:extLst>
      <p:ext uri="{BB962C8B-B14F-4D97-AF65-F5344CB8AC3E}">
        <p14:creationId xmlns:p14="http://schemas.microsoft.com/office/powerpoint/2010/main" val="2887839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229600" cy="5562600"/>
          </a:xfrm>
          <a:solidFill>
            <a:srgbClr val="00FFFF"/>
          </a:solidFill>
        </p:spPr>
        <p:txBody>
          <a:bodyPr>
            <a:normAutofit fontScale="85000" lnSpcReduction="20000"/>
          </a:bodyPr>
          <a:lstStyle/>
          <a:p>
            <a:pPr algn="r"/>
            <a:r>
              <a:rPr lang="fa-IR" sz="3400" dirty="0" smtClean="0"/>
              <a:t>شبکه</a:t>
            </a:r>
          </a:p>
          <a:p>
            <a:pPr algn="r"/>
            <a:r>
              <a:rPr lang="fa-IR" sz="2600" dirty="0" smtClean="0"/>
              <a:t>برخی از نقوش هندسی بر یک نظام شبکه ای استوار</a:t>
            </a:r>
          </a:p>
          <a:p>
            <a:pPr algn="r"/>
            <a:r>
              <a:rPr lang="fa-IR" sz="2600" dirty="0" smtClean="0"/>
              <a:t>است. نظامی که در آن، شبکه های هندسی به واحدهای مشخصی</a:t>
            </a:r>
          </a:p>
          <a:p>
            <a:pPr algn="r"/>
            <a:r>
              <a:rPr lang="fa-IR" sz="2600" dirty="0" smtClean="0"/>
              <a:t>)مـربع، مثلث، لـوزی و ...( تقسیم شده انـد و بـه طور منظـم قابل</a:t>
            </a:r>
          </a:p>
          <a:p>
            <a:pPr algn="r"/>
            <a:r>
              <a:rPr lang="fa-IR" sz="2600" dirty="0" smtClean="0"/>
              <a:t>در این روش ابعاد محل موردنظر را به واحدهای منظم و</a:t>
            </a:r>
          </a:p>
          <a:p>
            <a:pPr algn="r"/>
            <a:r>
              <a:rPr lang="fa-IR" sz="2600" dirty="0" smtClean="0"/>
              <a:t>معینی از مربعها، مثلثها و یا لوزیها تقسیم میکنند. هریک از</a:t>
            </a:r>
          </a:p>
          <a:p>
            <a:pPr algn="r"/>
            <a:r>
              <a:rPr lang="fa-IR" sz="2600" dirty="0" smtClean="0"/>
              <a:t>این واحدها همچون مبنایی است که نقوش هندسی بر آنها ترسیم</a:t>
            </a:r>
          </a:p>
          <a:p>
            <a:pPr algn="r"/>
            <a:r>
              <a:rPr lang="fa-IR" sz="2600" dirty="0" smtClean="0"/>
              <a:t>میشود.</a:t>
            </a:r>
          </a:p>
          <a:p>
            <a:pPr algn="r"/>
            <a:r>
              <a:rPr lang="fa-IR" sz="2600" dirty="0" smtClean="0"/>
              <a:t>در نهایت ایـن واحـدها از هـر طرف، به دیگر واحدها</a:t>
            </a:r>
          </a:p>
          <a:p>
            <a:pPr algn="r"/>
            <a:r>
              <a:rPr lang="fa-IR" sz="2600" dirty="0" smtClean="0"/>
              <a:t>میپیوندند تا طرح کلی را به وجود آورد. ویژگی دیگر این نظام</a:t>
            </a:r>
          </a:p>
          <a:p>
            <a:pPr algn="r"/>
            <a:r>
              <a:rPr lang="fa-IR" sz="2600" dirty="0" smtClean="0"/>
              <a:t>آن است که در آن میتوان طرحها را برحسب نیاز، بزرگتر یا</a:t>
            </a:r>
          </a:p>
          <a:p>
            <a:pPr algn="r"/>
            <a:r>
              <a:rPr lang="fa-IR" sz="2600" dirty="0" smtClean="0"/>
              <a:t>کوچکتر ترسیم نمود.</a:t>
            </a:r>
          </a:p>
          <a:p>
            <a:pPr algn="r"/>
            <a:r>
              <a:rPr lang="fa-IR" sz="2600" dirty="0" smtClean="0"/>
              <a:t>لازم به ذکر است که شبکه های هندسی بیشتر در ترسیم</a:t>
            </a:r>
          </a:p>
          <a:p>
            <a:pPr algn="r"/>
            <a:r>
              <a:rPr lang="fa-IR" sz="2600" dirty="0" smtClean="0"/>
              <a:t>نقوش ساده هندسی کاربرد دارد. برای این منظور ابتدا الاز است</a:t>
            </a:r>
          </a:p>
          <a:p>
            <a:pPr algn="r"/>
            <a:r>
              <a:rPr lang="fa-IR" sz="2600" dirty="0" smtClean="0"/>
              <a:t>شبکه هایی از مربع، مربع مورب )قناس(، لوزی و مثلث با زوایای</a:t>
            </a:r>
          </a:p>
          <a:p>
            <a:pPr algn="r"/>
            <a:r>
              <a:rPr lang="fa-IR" sz="2600" dirty="0" smtClean="0"/>
              <a:t>٣٠،٤٥ و یا ٦٠ درجه ترسیم نمود </a:t>
            </a:r>
            <a:r>
              <a:rPr lang="fa-IR" sz="2400" dirty="0" smtClean="0"/>
              <a:t>). </a:t>
            </a:r>
            <a:endParaRPr lang="en-US" sz="2400" dirty="0"/>
          </a:p>
        </p:txBody>
      </p:sp>
    </p:spTree>
    <p:extLst>
      <p:ext uri="{BB962C8B-B14F-4D97-AF65-F5344CB8AC3E}">
        <p14:creationId xmlns:p14="http://schemas.microsoft.com/office/powerpoint/2010/main" val="435300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334000"/>
          </a:xfrm>
          <a:solidFill>
            <a:srgbClr val="99FF66"/>
          </a:solidFill>
        </p:spPr>
        <p:txBody>
          <a:bodyPr/>
          <a:lstStyle/>
          <a:p>
            <a:pPr algn="r"/>
            <a:r>
              <a:rPr lang="fa-IR" dirty="0" smtClean="0"/>
              <a:t>شبکه مربع: </a:t>
            </a:r>
            <a:r>
              <a:rPr lang="fa-IR" sz="2400" dirty="0" smtClean="0"/>
              <a:t>هرگاه اضالع یک مربع یا مستطیل را</a:t>
            </a:r>
          </a:p>
          <a:p>
            <a:pPr algn="r"/>
            <a:r>
              <a:rPr lang="fa-IR" sz="2400" dirty="0" smtClean="0"/>
              <a:t>به اندازه های برابر تقسیم کرده و سپس اندازه های به دست آمده را</a:t>
            </a:r>
          </a:p>
          <a:p>
            <a:pPr algn="r"/>
            <a:r>
              <a:rPr lang="fa-IR" sz="2400" dirty="0" smtClean="0"/>
              <a:t>بهطور دقیق به هم وصل کنیم، خانه های مربع شکل کوچکتری د</a:t>
            </a:r>
          </a:p>
          <a:p>
            <a:pPr algn="r"/>
            <a:r>
              <a:rPr lang="fa-IR" sz="2400" dirty="0" smtClean="0"/>
              <a:t>درون شکل اصلی به دست میآید که به ان شبکه مربع می گویند. </a:t>
            </a:r>
            <a:r>
              <a:rPr lang="fa-IR" dirty="0" smtClean="0"/>
              <a:t>)</a:t>
            </a:r>
            <a:endParaRPr lang="en-US" dirty="0"/>
          </a:p>
        </p:txBody>
      </p:sp>
      <p:sp>
        <p:nvSpPr>
          <p:cNvPr id="4" name="TextBox 3"/>
          <p:cNvSpPr txBox="1"/>
          <p:nvPr/>
        </p:nvSpPr>
        <p:spPr>
          <a:xfrm>
            <a:off x="2590800" y="2971800"/>
            <a:ext cx="5029200" cy="1754326"/>
          </a:xfrm>
          <a:prstGeom prst="rect">
            <a:avLst/>
          </a:prstGeom>
          <a:solidFill>
            <a:schemeClr val="accent5">
              <a:lumMod val="40000"/>
              <a:lumOff val="60000"/>
            </a:schemeClr>
          </a:solidFill>
        </p:spPr>
        <p:txBody>
          <a:bodyPr wrap="square" rtlCol="0">
            <a:spAutoFit/>
          </a:bodyPr>
          <a:lstStyle/>
          <a:p>
            <a:r>
              <a:rPr lang="fa-IR" dirty="0" smtClean="0"/>
              <a:t>با توجه به اینکه در شبکه مربع تعدادی نقش گره را تمرین می کنیم می باید در مرحله اول  فرمت اصلی اجرای کارها را روی سطح کادر (آ سه) تنظیم کنیم. برای این کار یک کادر داریم به سایز 42×29.5 دراین کادر باید تقسیمات اولیه برای جاسازی وترسیم نقوش را بوجود اوریم .در تصویر زی انواع سایز در گروه </a:t>
            </a:r>
            <a:r>
              <a:rPr lang="en-US" dirty="0" smtClean="0"/>
              <a:t>a</a:t>
            </a:r>
            <a:r>
              <a:rPr lang="fa-IR" dirty="0" smtClean="0"/>
              <a:t>را دقت کنید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1825" y="4648200"/>
            <a:ext cx="4448175"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7458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1000"/>
            <a:ext cx="2971800" cy="4238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606" y="627965"/>
            <a:ext cx="53721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366963"/>
            <a:ext cx="2152650"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370219" y="3505200"/>
            <a:ext cx="2100513" cy="646331"/>
          </a:xfrm>
          <a:prstGeom prst="rect">
            <a:avLst/>
          </a:prstGeom>
          <a:solidFill>
            <a:srgbClr val="FFFF00"/>
          </a:solidFill>
        </p:spPr>
        <p:txBody>
          <a:bodyPr wrap="square" rtlCol="0">
            <a:spAutoFit/>
          </a:bodyPr>
          <a:lstStyle/>
          <a:p>
            <a:r>
              <a:rPr lang="fa-IR" dirty="0" smtClean="0"/>
              <a:t>سه نمونه از شبکه طراحی نقش هندسی  </a:t>
            </a:r>
            <a:endParaRPr lang="en-US" dirty="0"/>
          </a:p>
        </p:txBody>
      </p:sp>
      <p:sp>
        <p:nvSpPr>
          <p:cNvPr id="5" name="TextBox 4"/>
          <p:cNvSpPr txBox="1"/>
          <p:nvPr/>
        </p:nvSpPr>
        <p:spPr>
          <a:xfrm>
            <a:off x="838200" y="4953000"/>
            <a:ext cx="2438400" cy="369332"/>
          </a:xfrm>
          <a:prstGeom prst="rect">
            <a:avLst/>
          </a:prstGeom>
          <a:solidFill>
            <a:srgbClr val="FFFF99"/>
          </a:solidFill>
        </p:spPr>
        <p:txBody>
          <a:bodyPr wrap="square" rtlCol="0">
            <a:spAutoFit/>
          </a:bodyPr>
          <a:lstStyle/>
          <a:p>
            <a:r>
              <a:rPr lang="fa-IR" dirty="0" smtClean="0"/>
              <a:t>نقش گلیم روی زمینه مربع </a:t>
            </a:r>
            <a:endParaRPr lang="en-US" dirty="0"/>
          </a:p>
        </p:txBody>
      </p:sp>
    </p:spTree>
    <p:extLst>
      <p:ext uri="{BB962C8B-B14F-4D97-AF65-F5344CB8AC3E}">
        <p14:creationId xmlns:p14="http://schemas.microsoft.com/office/powerpoint/2010/main" val="3396075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38200"/>
            <a:ext cx="8229600" cy="4525963"/>
          </a:xfrm>
          <a:solidFill>
            <a:srgbClr val="FFFF00"/>
          </a:solidFill>
        </p:spPr>
        <p:txBody>
          <a:bodyPr/>
          <a:lstStyle/>
          <a:p>
            <a:pPr algn="r"/>
            <a:r>
              <a:rPr lang="fa-IR" dirty="0" smtClean="0"/>
              <a:t>روشهای انتقال نقش بر سطح کار </a:t>
            </a:r>
            <a:endParaRPr lang="fa-IR" sz="2000" dirty="0" smtClean="0"/>
          </a:p>
          <a:p>
            <a:pPr algn="r"/>
            <a:r>
              <a:rPr lang="fa-IR" sz="2000" dirty="0" smtClean="0"/>
              <a:t>1- روش انتقالی</a:t>
            </a:r>
          </a:p>
          <a:p>
            <a:pPr algn="r"/>
            <a:r>
              <a:rPr lang="fa-IR" sz="2000" dirty="0" smtClean="0"/>
              <a:t>2- روش انعکاسی </a:t>
            </a:r>
          </a:p>
          <a:p>
            <a:pPr algn="r"/>
            <a:r>
              <a:rPr lang="fa-IR" sz="2000" dirty="0" smtClean="0"/>
              <a:t>3-روش دورانی</a:t>
            </a:r>
          </a:p>
          <a:p>
            <a:pPr marL="0" indent="0" algn="r">
              <a:buNone/>
            </a:pPr>
            <a:r>
              <a:rPr lang="fa-IR" sz="2000" dirty="0" smtClean="0"/>
              <a:t>4-روش تقارن مرکب . </a:t>
            </a:r>
          </a:p>
          <a:p>
            <a:pPr marL="0" indent="0" algn="r">
              <a:buNone/>
            </a:pPr>
            <a:r>
              <a:rPr lang="fa-IR" sz="2000" dirty="0" smtClean="0"/>
              <a:t>برای گسترش وانتقال نقوش از این چهارروش استفاده می شود وریشه اولیه این انتخابها درگذشته تاریخی زندگی انسان تحت تاثیردریافتهای ذهنی انسان بوجود امده است .هنرمندان عمومادر پی ایجاد ترکیبات زیباو متناسب بوده اند تناسب وهماهنگی که بیان کننده رابطه جز باکل در یک شکل یا نقش است همچنین اجزا با یکد یگر وتمامیت اثررابطه و هماهنگی دارند .گرایش به تقارن ازباستانی ترین ومداوم ترین جنبه های تاریخ تمدن انسانی است .قرینه سازی وتقارن درهنر ایرانی به چهار گروه تقسیم بندی می شود .قرینه انتقالی .قرینه انعکاسی . قرینه دورانی .قرینه مرکب  </a:t>
            </a:r>
            <a:endParaRPr lang="en-US" sz="2000" dirty="0"/>
          </a:p>
        </p:txBody>
      </p:sp>
    </p:spTree>
    <p:extLst>
      <p:ext uri="{BB962C8B-B14F-4D97-AF65-F5344CB8AC3E}">
        <p14:creationId xmlns:p14="http://schemas.microsoft.com/office/powerpoint/2010/main" val="2158933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99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اجرای تمرین وفعالیت </a:t>
            </a:r>
            <a:endParaRPr lang="en-US" dirty="0"/>
          </a:p>
        </p:txBody>
      </p:sp>
      <p:sp>
        <p:nvSpPr>
          <p:cNvPr id="3" name="Content Placeholder 2"/>
          <p:cNvSpPr>
            <a:spLocks noGrp="1"/>
          </p:cNvSpPr>
          <p:nvPr>
            <p:ph idx="1"/>
          </p:nvPr>
        </p:nvSpPr>
        <p:spPr>
          <a:solidFill>
            <a:srgbClr val="FFFF00"/>
          </a:solidFill>
        </p:spPr>
        <p:txBody>
          <a:bodyPr>
            <a:normAutofit/>
          </a:bodyPr>
          <a:lstStyle/>
          <a:p>
            <a:pPr algn="r"/>
            <a:r>
              <a:rPr lang="fa-IR" sz="2400" dirty="0" smtClean="0"/>
              <a:t>باتوجه به وقفه ایجاد شده در کلاسها دراین فایل 10 تمرین کارترسیم گره را درکادر (آسه) انجام می دهیم ابتدا کادراصلی را ترسیم کنید .در صفحه تقسیمات وسامان دهی اولیه لازم است یک نمونه کادربندی دراسلاید  نمایش داده میشود براساس ان تعداد 10 کادراماده کنید مطابق نمونه ابتدا با مداد سطح کادر اصلی را شطرنجی (خانه بندی کنید وبعد به ترتیب طراحی کنید سه کار که انجام شد یک طرح ابداعی اجرا کنید که ذهنیت خود شماست .بعدازسه کار دوم طرح ابداعی دوم را اجرا کنید بعد از 4کار اخر طرح سوم ابداعی را اجرا کنید   دونمونه رابرای رنگ با گواش انتخاب کنید روی مقوا با تکنیک گواش رنگ کنید رنگهای روشن وهماهنگ شبیه پارچه پس از ده تمرین سه نمونه رنگ  ومابقی به صورت اجرا با راپید یکبارمصرف (یونی پن )مشگی دورگیری کنید و سه کار ابداعی راهم باراپید دورگیری نمایید. سیزده کار داریم در این فایل جبرانی کارهای قبل هم که درکلاس انجام دادید کامل کنید .</a:t>
            </a:r>
            <a:endParaRPr lang="en-US" sz="2400" dirty="0"/>
          </a:p>
        </p:txBody>
      </p:sp>
    </p:spTree>
    <p:extLst>
      <p:ext uri="{BB962C8B-B14F-4D97-AF65-F5344CB8AC3E}">
        <p14:creationId xmlns:p14="http://schemas.microsoft.com/office/powerpoint/2010/main" val="3954181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143000"/>
            <a:ext cx="5867400" cy="4196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46743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738</TotalTime>
  <Words>968</Words>
  <Application>Microsoft Office PowerPoint</Application>
  <PresentationFormat>On-screen Show (4:3)</PresentationFormat>
  <Paragraphs>68</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هندسه      نقوش  </vt:lpstr>
      <vt:lpstr>PowerPoint Presentation</vt:lpstr>
      <vt:lpstr>PowerPoint Presentation</vt:lpstr>
      <vt:lpstr>PowerPoint Presentation</vt:lpstr>
      <vt:lpstr>PowerPoint Presentation</vt:lpstr>
      <vt:lpstr>PowerPoint Presentation</vt:lpstr>
      <vt:lpstr>PowerPoint Presentation</vt:lpstr>
      <vt:lpstr>اجرای تمرین وفعالیت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هندسه      نقوش</dc:title>
  <dc:creator>CliCk</dc:creator>
  <cp:lastModifiedBy>CliCk</cp:lastModifiedBy>
  <cp:revision>21</cp:revision>
  <dcterms:created xsi:type="dcterms:W3CDTF">2020-04-04T05:44:33Z</dcterms:created>
  <dcterms:modified xsi:type="dcterms:W3CDTF">2020-04-04T18:02:56Z</dcterms:modified>
</cp:coreProperties>
</file>