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4" r:id="rId9"/>
    <p:sldId id="263" r:id="rId10"/>
    <p:sldId id="265" r:id="rId11"/>
    <p:sldId id="266" r:id="rId12"/>
    <p:sldId id="267" r:id="rId13"/>
    <p:sldId id="268" r:id="rId14"/>
    <p:sldId id="269" r:id="rId15"/>
    <p:sldId id="271" r:id="rId16"/>
    <p:sldId id="27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66"/>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797"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7AEDDFE-7808-47CF-BD4B-73B2E60E4E88}" type="datetimeFigureOut">
              <a:rPr lang="en-US" smtClean="0"/>
              <a:t>4/16/2020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F4D3AE-4AAE-496E-92AE-319A9F75383F}" type="slidenum">
              <a:rPr lang="en-US" smtClean="0"/>
              <a:t>‹#›</a:t>
            </a:fld>
            <a:endParaRPr lang="en-US"/>
          </a:p>
        </p:txBody>
      </p:sp>
    </p:spTree>
    <p:extLst>
      <p:ext uri="{BB962C8B-B14F-4D97-AF65-F5344CB8AC3E}">
        <p14:creationId xmlns:p14="http://schemas.microsoft.com/office/powerpoint/2010/main" val="625170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AEDDFE-7808-47CF-BD4B-73B2E60E4E88}" type="datetimeFigureOut">
              <a:rPr lang="en-US" smtClean="0"/>
              <a:t>4/16/2020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F4D3AE-4AAE-496E-92AE-319A9F75383F}" type="slidenum">
              <a:rPr lang="en-US" smtClean="0"/>
              <a:t>‹#›</a:t>
            </a:fld>
            <a:endParaRPr lang="en-US"/>
          </a:p>
        </p:txBody>
      </p:sp>
    </p:spTree>
    <p:extLst>
      <p:ext uri="{BB962C8B-B14F-4D97-AF65-F5344CB8AC3E}">
        <p14:creationId xmlns:p14="http://schemas.microsoft.com/office/powerpoint/2010/main" val="672382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AEDDFE-7808-47CF-BD4B-73B2E60E4E88}" type="datetimeFigureOut">
              <a:rPr lang="en-US" smtClean="0"/>
              <a:t>4/16/2020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F4D3AE-4AAE-496E-92AE-319A9F75383F}" type="slidenum">
              <a:rPr lang="en-US" smtClean="0"/>
              <a:t>‹#›</a:t>
            </a:fld>
            <a:endParaRPr lang="en-US"/>
          </a:p>
        </p:txBody>
      </p:sp>
    </p:spTree>
    <p:extLst>
      <p:ext uri="{BB962C8B-B14F-4D97-AF65-F5344CB8AC3E}">
        <p14:creationId xmlns:p14="http://schemas.microsoft.com/office/powerpoint/2010/main" val="3215974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AEDDFE-7808-47CF-BD4B-73B2E60E4E88}" type="datetimeFigureOut">
              <a:rPr lang="en-US" smtClean="0"/>
              <a:t>4/16/2020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F4D3AE-4AAE-496E-92AE-319A9F75383F}" type="slidenum">
              <a:rPr lang="en-US" smtClean="0"/>
              <a:t>‹#›</a:t>
            </a:fld>
            <a:endParaRPr lang="en-US"/>
          </a:p>
        </p:txBody>
      </p:sp>
    </p:spTree>
    <p:extLst>
      <p:ext uri="{BB962C8B-B14F-4D97-AF65-F5344CB8AC3E}">
        <p14:creationId xmlns:p14="http://schemas.microsoft.com/office/powerpoint/2010/main" val="142040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AEDDFE-7808-47CF-BD4B-73B2E60E4E88}" type="datetimeFigureOut">
              <a:rPr lang="en-US" smtClean="0"/>
              <a:t>4/16/2020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F4D3AE-4AAE-496E-92AE-319A9F75383F}" type="slidenum">
              <a:rPr lang="en-US" smtClean="0"/>
              <a:t>‹#›</a:t>
            </a:fld>
            <a:endParaRPr lang="en-US"/>
          </a:p>
        </p:txBody>
      </p:sp>
    </p:spTree>
    <p:extLst>
      <p:ext uri="{BB962C8B-B14F-4D97-AF65-F5344CB8AC3E}">
        <p14:creationId xmlns:p14="http://schemas.microsoft.com/office/powerpoint/2010/main" val="2484161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7AEDDFE-7808-47CF-BD4B-73B2E60E4E88}" type="datetimeFigureOut">
              <a:rPr lang="en-US" smtClean="0"/>
              <a:t>4/16/2020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F4D3AE-4AAE-496E-92AE-319A9F75383F}" type="slidenum">
              <a:rPr lang="en-US" smtClean="0"/>
              <a:t>‹#›</a:t>
            </a:fld>
            <a:endParaRPr lang="en-US"/>
          </a:p>
        </p:txBody>
      </p:sp>
    </p:spTree>
    <p:extLst>
      <p:ext uri="{BB962C8B-B14F-4D97-AF65-F5344CB8AC3E}">
        <p14:creationId xmlns:p14="http://schemas.microsoft.com/office/powerpoint/2010/main" val="4267399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7AEDDFE-7808-47CF-BD4B-73B2E60E4E88}" type="datetimeFigureOut">
              <a:rPr lang="en-US" smtClean="0"/>
              <a:t>4/16/2020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F4D3AE-4AAE-496E-92AE-319A9F75383F}" type="slidenum">
              <a:rPr lang="en-US" smtClean="0"/>
              <a:t>‹#›</a:t>
            </a:fld>
            <a:endParaRPr lang="en-US"/>
          </a:p>
        </p:txBody>
      </p:sp>
    </p:spTree>
    <p:extLst>
      <p:ext uri="{BB962C8B-B14F-4D97-AF65-F5344CB8AC3E}">
        <p14:creationId xmlns:p14="http://schemas.microsoft.com/office/powerpoint/2010/main" val="213631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7AEDDFE-7808-47CF-BD4B-73B2E60E4E88}" type="datetimeFigureOut">
              <a:rPr lang="en-US" smtClean="0"/>
              <a:t>4/16/2020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F4D3AE-4AAE-496E-92AE-319A9F75383F}" type="slidenum">
              <a:rPr lang="en-US" smtClean="0"/>
              <a:t>‹#›</a:t>
            </a:fld>
            <a:endParaRPr lang="en-US"/>
          </a:p>
        </p:txBody>
      </p:sp>
    </p:spTree>
    <p:extLst>
      <p:ext uri="{BB962C8B-B14F-4D97-AF65-F5344CB8AC3E}">
        <p14:creationId xmlns:p14="http://schemas.microsoft.com/office/powerpoint/2010/main" val="889808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AEDDFE-7808-47CF-BD4B-73B2E60E4E88}" type="datetimeFigureOut">
              <a:rPr lang="en-US" smtClean="0"/>
              <a:t>4/16/2020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F4D3AE-4AAE-496E-92AE-319A9F75383F}" type="slidenum">
              <a:rPr lang="en-US" smtClean="0"/>
              <a:t>‹#›</a:t>
            </a:fld>
            <a:endParaRPr lang="en-US"/>
          </a:p>
        </p:txBody>
      </p:sp>
    </p:spTree>
    <p:extLst>
      <p:ext uri="{BB962C8B-B14F-4D97-AF65-F5344CB8AC3E}">
        <p14:creationId xmlns:p14="http://schemas.microsoft.com/office/powerpoint/2010/main" val="3638222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AEDDFE-7808-47CF-BD4B-73B2E60E4E88}" type="datetimeFigureOut">
              <a:rPr lang="en-US" smtClean="0"/>
              <a:t>4/16/2020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F4D3AE-4AAE-496E-92AE-319A9F75383F}" type="slidenum">
              <a:rPr lang="en-US" smtClean="0"/>
              <a:t>‹#›</a:t>
            </a:fld>
            <a:endParaRPr lang="en-US"/>
          </a:p>
        </p:txBody>
      </p:sp>
    </p:spTree>
    <p:extLst>
      <p:ext uri="{BB962C8B-B14F-4D97-AF65-F5344CB8AC3E}">
        <p14:creationId xmlns:p14="http://schemas.microsoft.com/office/powerpoint/2010/main" val="1065482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AEDDFE-7808-47CF-BD4B-73B2E60E4E88}" type="datetimeFigureOut">
              <a:rPr lang="en-US" smtClean="0"/>
              <a:t>4/16/2020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F4D3AE-4AAE-496E-92AE-319A9F75383F}" type="slidenum">
              <a:rPr lang="en-US" smtClean="0"/>
              <a:t>‹#›</a:t>
            </a:fld>
            <a:endParaRPr lang="en-US"/>
          </a:p>
        </p:txBody>
      </p:sp>
    </p:spTree>
    <p:extLst>
      <p:ext uri="{BB962C8B-B14F-4D97-AF65-F5344CB8AC3E}">
        <p14:creationId xmlns:p14="http://schemas.microsoft.com/office/powerpoint/2010/main" val="883948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AEDDFE-7808-47CF-BD4B-73B2E60E4E88}" type="datetimeFigureOut">
              <a:rPr lang="en-US" smtClean="0"/>
              <a:t>4/16/2020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F4D3AE-4AAE-496E-92AE-319A9F75383F}" type="slidenum">
              <a:rPr lang="en-US" smtClean="0"/>
              <a:t>‹#›</a:t>
            </a:fld>
            <a:endParaRPr lang="en-US"/>
          </a:p>
        </p:txBody>
      </p:sp>
    </p:spTree>
    <p:extLst>
      <p:ext uri="{BB962C8B-B14F-4D97-AF65-F5344CB8AC3E}">
        <p14:creationId xmlns:p14="http://schemas.microsoft.com/office/powerpoint/2010/main" val="2914699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FF3399"/>
            </a:gs>
            <a:gs pos="25000">
              <a:srgbClr val="FF6633"/>
            </a:gs>
            <a:gs pos="50000">
              <a:srgbClr val="FFFF00"/>
            </a:gs>
            <a:gs pos="75000">
              <a:srgbClr val="01A78F"/>
            </a:gs>
            <a:gs pos="100000">
              <a:srgbClr val="3366FF"/>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solidFill>
            <a:srgbClr val="FFFF00"/>
          </a:solidFill>
        </p:spPr>
        <p:txBody>
          <a:bodyPr/>
          <a:lstStyle/>
          <a:p>
            <a:r>
              <a:rPr lang="fa-IR" dirty="0" smtClean="0"/>
              <a:t>فایل جبرانی دوم هندسه نقوش کارشناسی طراحی دوخت </a:t>
            </a:r>
            <a:endParaRPr lang="en-US" dirty="0"/>
          </a:p>
        </p:txBody>
      </p:sp>
      <p:sp>
        <p:nvSpPr>
          <p:cNvPr id="3" name="Subtitle 2"/>
          <p:cNvSpPr>
            <a:spLocks noGrp="1"/>
          </p:cNvSpPr>
          <p:nvPr>
            <p:ph type="subTitle" idx="1"/>
          </p:nvPr>
        </p:nvSpPr>
        <p:spPr>
          <a:solidFill>
            <a:srgbClr val="66FF66"/>
          </a:solidFill>
        </p:spPr>
        <p:txBody>
          <a:bodyPr/>
          <a:lstStyle/>
          <a:p>
            <a:r>
              <a:rPr lang="fa-IR" dirty="0" smtClean="0">
                <a:solidFill>
                  <a:schemeClr val="tx1"/>
                </a:solidFill>
              </a:rPr>
              <a:t>کلاس هندسه نقوش عصر دو شنبه ساعت 14</a:t>
            </a:r>
          </a:p>
          <a:p>
            <a:r>
              <a:rPr lang="fa-IR" dirty="0" smtClean="0">
                <a:solidFill>
                  <a:schemeClr val="tx1"/>
                </a:solidFill>
              </a:rPr>
              <a:t> فایل دوم مدرس بهنام شیروانی کد درس8292</a:t>
            </a:r>
            <a:endParaRPr lang="en-US" dirty="0">
              <a:solidFill>
                <a:schemeClr val="tx1"/>
              </a:solidFill>
            </a:endParaRPr>
          </a:p>
        </p:txBody>
      </p:sp>
    </p:spTree>
    <p:extLst>
      <p:ext uri="{BB962C8B-B14F-4D97-AF65-F5344CB8AC3E}">
        <p14:creationId xmlns:p14="http://schemas.microsoft.com/office/powerpoint/2010/main" val="1108402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30000">
              <a:srgbClr val="66008F"/>
            </a:gs>
            <a:gs pos="64999">
              <a:srgbClr val="BA0066"/>
            </a:gs>
            <a:gs pos="89999">
              <a:srgbClr val="FF0000"/>
            </a:gs>
            <a:gs pos="100000">
              <a:srgbClr val="FF8200"/>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4114800" cy="960438"/>
          </a:xfrm>
          <a:solidFill>
            <a:srgbClr val="FFFF00"/>
          </a:solidFill>
        </p:spPr>
        <p:txBody>
          <a:bodyPr/>
          <a:lstStyle/>
          <a:p>
            <a:r>
              <a:rPr lang="fa-IR" dirty="0" smtClean="0"/>
              <a:t>نمونه اجرای واگیره</a:t>
            </a:r>
            <a:endParaRPr lang="en-US" dirty="0"/>
          </a:p>
        </p:txBody>
      </p:sp>
      <p:pic>
        <p:nvPicPr>
          <p:cNvPr id="4098" name="Picture 2" descr="D:\گره 13.14.15 هدسه جبرانی\IMG_1493.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1600200"/>
            <a:ext cx="3234130" cy="4525963"/>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D:\گره 13.14.15 هدسه جبرانی\IMG_149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457200"/>
            <a:ext cx="3995833" cy="5592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28448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30000">
              <a:srgbClr val="66008F"/>
            </a:gs>
            <a:gs pos="64999">
              <a:srgbClr val="BA0066"/>
            </a:gs>
            <a:gs pos="89999">
              <a:srgbClr val="FF0000"/>
            </a:gs>
            <a:gs pos="100000">
              <a:srgbClr val="FF8200"/>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r>
              <a:rPr lang="fa-IR" dirty="0" smtClean="0"/>
              <a:t>گره هشت وطبل شمسه دار</a:t>
            </a:r>
            <a:endParaRPr lang="en-US" dirty="0"/>
          </a:p>
        </p:txBody>
      </p:sp>
      <p:pic>
        <p:nvPicPr>
          <p:cNvPr id="5122" name="Picture 2" descr="D:\گره 13.14.15 هدسه جبرانی\IMG_1497.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524000"/>
            <a:ext cx="6333300" cy="45259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477000" y="1752600"/>
            <a:ext cx="2362200" cy="4524315"/>
          </a:xfrm>
          <a:prstGeom prst="rect">
            <a:avLst/>
          </a:prstGeom>
          <a:solidFill>
            <a:srgbClr val="66FFFF"/>
          </a:solidFill>
        </p:spPr>
        <p:txBody>
          <a:bodyPr wrap="square" rtlCol="0">
            <a:spAutoFit/>
          </a:bodyPr>
          <a:lstStyle/>
          <a:p>
            <a:pPr algn="r"/>
            <a:r>
              <a:rPr lang="fa-IR" sz="2400" dirty="0" smtClean="0"/>
              <a:t>شماره گره:15</a:t>
            </a:r>
          </a:p>
          <a:p>
            <a:pPr algn="r"/>
            <a:r>
              <a:rPr lang="fa-IR" sz="2400" dirty="0" smtClean="0"/>
              <a:t>نام گره: هشت وطبل شمسه دار</a:t>
            </a:r>
          </a:p>
          <a:p>
            <a:pPr algn="r"/>
            <a:r>
              <a:rPr lang="fa-IR" sz="2400" dirty="0" smtClean="0"/>
              <a:t>اجرا: در زمینه تقسیم زاویه</a:t>
            </a:r>
          </a:p>
          <a:p>
            <a:pPr algn="r"/>
            <a:r>
              <a:rPr lang="fa-IR" sz="2400" dirty="0" smtClean="0"/>
              <a:t>واگیره : 6×6</a:t>
            </a:r>
          </a:p>
          <a:p>
            <a:pPr algn="r"/>
            <a:r>
              <a:rPr lang="fa-IR" sz="2400" dirty="0" smtClean="0"/>
              <a:t>نقش بنیادین</a:t>
            </a:r>
          </a:p>
          <a:p>
            <a:pPr algn="r"/>
            <a:r>
              <a:rPr lang="fa-IR" sz="2400" dirty="0" smtClean="0"/>
              <a:t>:هشت +طبل+شمسه هشت</a:t>
            </a:r>
          </a:p>
          <a:p>
            <a:pPr algn="r"/>
            <a:r>
              <a:rPr lang="fa-IR" sz="2400" dirty="0" smtClean="0"/>
              <a:t>تقارن:انعکاسی دورانی</a:t>
            </a:r>
          </a:p>
          <a:p>
            <a:pPr algn="r"/>
            <a:r>
              <a:rPr lang="fa-IR" sz="2400" dirty="0" smtClean="0"/>
              <a:t>کادر :24×</a:t>
            </a:r>
            <a:r>
              <a:rPr lang="fa-IR" dirty="0" smtClean="0"/>
              <a:t>24</a:t>
            </a:r>
          </a:p>
        </p:txBody>
      </p:sp>
    </p:spTree>
    <p:extLst>
      <p:ext uri="{BB962C8B-B14F-4D97-AF65-F5344CB8AC3E}">
        <p14:creationId xmlns:p14="http://schemas.microsoft.com/office/powerpoint/2010/main" val="13839854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30000">
              <a:srgbClr val="66008F"/>
            </a:gs>
            <a:gs pos="64999">
              <a:srgbClr val="BA0066"/>
            </a:gs>
            <a:gs pos="89999">
              <a:srgbClr val="FF0000"/>
            </a:gs>
            <a:gs pos="100000">
              <a:srgbClr val="FF8200"/>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572000" cy="1143000"/>
          </a:xfrm>
          <a:solidFill>
            <a:srgbClr val="66FFFF"/>
          </a:solidFill>
        </p:spPr>
        <p:txBody>
          <a:bodyPr/>
          <a:lstStyle/>
          <a:p>
            <a:r>
              <a:rPr lang="fa-IR" dirty="0" smtClean="0"/>
              <a:t>روش اجرا</a:t>
            </a:r>
            <a:endParaRPr lang="en-US" dirty="0"/>
          </a:p>
        </p:txBody>
      </p:sp>
      <p:sp>
        <p:nvSpPr>
          <p:cNvPr id="4" name="TextBox 3"/>
          <p:cNvSpPr txBox="1"/>
          <p:nvPr/>
        </p:nvSpPr>
        <p:spPr>
          <a:xfrm>
            <a:off x="6477000" y="381000"/>
            <a:ext cx="2209800" cy="5940088"/>
          </a:xfrm>
          <a:prstGeom prst="rect">
            <a:avLst/>
          </a:prstGeom>
          <a:solidFill>
            <a:srgbClr val="FFFF00"/>
          </a:solidFill>
        </p:spPr>
        <p:txBody>
          <a:bodyPr wrap="square" rtlCol="0">
            <a:spAutoFit/>
          </a:bodyPr>
          <a:lstStyle/>
          <a:p>
            <a:pPr algn="just"/>
            <a:r>
              <a:rPr lang="fa-IR" dirty="0" smtClean="0"/>
              <a:t>کادر لصلی را به چهارقسمت مساوی تقسیم کنید 12×12</a:t>
            </a:r>
          </a:p>
          <a:p>
            <a:pPr algn="just"/>
            <a:r>
              <a:rPr lang="fa-IR" dirty="0" smtClean="0"/>
              <a:t>یکیازین کادرهای 12×12 را به4 قسمت مساوی کنید دراینجا مربع گوشه پایینی کادر مربع ( </a:t>
            </a:r>
            <a:r>
              <a:rPr lang="fa-IR" sz="2400" dirty="0" smtClean="0"/>
              <a:t>آ.ب.س.د)</a:t>
            </a:r>
          </a:p>
          <a:p>
            <a:pPr algn="just"/>
            <a:r>
              <a:rPr lang="fa-IR" sz="2400" dirty="0" smtClean="0"/>
              <a:t>زاویه :ب .آ را به قسمت مساوی تقسیم کنید .برای این کار بهتر ات است که قطر مربع را رسم کنید دو زاویه می شود بعد هر سمت زاویه را باز دوقسمت </a:t>
            </a:r>
            <a:r>
              <a:rPr lang="fa-IR" sz="1600" dirty="0" smtClean="0"/>
              <a:t>کنید  خط قائده زاویه ها را رسم کنید خطوط نقطه چین </a:t>
            </a:r>
            <a:endParaRPr lang="en-US" sz="1600" dirty="0" smtClean="0"/>
          </a:p>
        </p:txBody>
      </p:sp>
      <p:pic>
        <p:nvPicPr>
          <p:cNvPr id="6147" name="Picture 3" descr="D:\گره 13.14.15 هدسه جبرانی\IMG_1497 - Cop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47800"/>
            <a:ext cx="5811837" cy="4156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29748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30000">
              <a:srgbClr val="66008F"/>
            </a:gs>
            <a:gs pos="64999">
              <a:srgbClr val="BA0066"/>
            </a:gs>
            <a:gs pos="89999">
              <a:srgbClr val="FF0000"/>
            </a:gs>
            <a:gs pos="100000">
              <a:srgbClr val="FF8200"/>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72200" y="457200"/>
            <a:ext cx="2514600" cy="5867400"/>
          </a:xfrm>
          <a:solidFill>
            <a:srgbClr val="FFFF00"/>
          </a:solidFill>
        </p:spPr>
        <p:txBody>
          <a:bodyPr>
            <a:noAutofit/>
          </a:bodyPr>
          <a:lstStyle/>
          <a:p>
            <a:pPr algn="just"/>
            <a:r>
              <a:rPr lang="fa-IR" sz="2800" dirty="0" smtClean="0"/>
              <a:t>مرحله بعد</a:t>
            </a:r>
            <a:r>
              <a:rPr lang="fa-IR" sz="2400" dirty="0" smtClean="0"/>
              <a:t>:از برخورد خط قائده ها</a:t>
            </a:r>
            <a:r>
              <a:rPr lang="en-US" sz="2400" dirty="0" smtClean="0"/>
              <a:t> </a:t>
            </a:r>
            <a:r>
              <a:rPr lang="fa-IR" sz="2400" dirty="0" smtClean="0"/>
              <a:t>نقاط .ی .اف را داریم از نقطه اف یک عمود خارج کنید به سمت ضلع ا ب واز نقطه یک عمود خارج کنید به سمت ضلع  ب.س امتداد دهید در خط قطر مربع نقطه جی از نقطه اف هم یه سمت جی امتداد دهیدخطوط مشکی در واگیره خطوط اصلی گره است بصورت تقارن دورانی کار را اجرا کنید </a:t>
            </a:r>
            <a:endParaRPr lang="en-US" sz="2400" dirty="0"/>
          </a:p>
        </p:txBody>
      </p:sp>
      <p:pic>
        <p:nvPicPr>
          <p:cNvPr id="7170" name="Picture 2" descr="D:\گره 13.14.15 هدسه جبرانی\IMG_1497 - Copy.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1066800"/>
            <a:ext cx="5811520" cy="4155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97889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FFF200"/>
            </a:gs>
            <a:gs pos="45000">
              <a:srgbClr val="FF7A00"/>
            </a:gs>
            <a:gs pos="70000">
              <a:srgbClr val="FF0300"/>
            </a:gs>
            <a:gs pos="100000">
              <a:srgbClr val="4D0808"/>
            </a:gs>
          </a:gsLst>
          <a:lin ang="5400000" scaled="0"/>
        </a:gradFill>
        <a:effectLst/>
      </p:bgPr>
    </p:bg>
    <p:spTree>
      <p:nvGrpSpPr>
        <p:cNvPr id="1" name=""/>
        <p:cNvGrpSpPr/>
        <p:nvPr/>
      </p:nvGrpSpPr>
      <p:grpSpPr>
        <a:xfrm>
          <a:off x="0" y="0"/>
          <a:ext cx="0" cy="0"/>
          <a:chOff x="0" y="0"/>
          <a:chExt cx="0" cy="0"/>
        </a:xfrm>
      </p:grpSpPr>
      <p:pic>
        <p:nvPicPr>
          <p:cNvPr id="8194" name="Picture 2" descr="D:\گره 13.14.15 هدسه جبرانی\IMG_1495.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914400"/>
            <a:ext cx="3241982" cy="45259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029200" y="685800"/>
            <a:ext cx="2438400" cy="3323987"/>
          </a:xfrm>
          <a:prstGeom prst="rect">
            <a:avLst/>
          </a:prstGeom>
          <a:solidFill>
            <a:srgbClr val="FFFF00"/>
          </a:solidFill>
        </p:spPr>
        <p:txBody>
          <a:bodyPr wrap="square" rtlCol="0">
            <a:spAutoFit/>
          </a:bodyPr>
          <a:lstStyle/>
          <a:p>
            <a:r>
              <a:rPr lang="fa-IR" sz="2400" dirty="0" smtClean="0"/>
              <a:t>بعد از اجرا اولیه در کاربه این صورت دیده می شود دراین گره نقش هشت کند بزرگ دیده می شود ونقش شمسه هشت کوچکتر ونقش طبل بین هشت وشمسه کوچکترازبقیه </a:t>
            </a:r>
            <a:r>
              <a:rPr lang="fa-IR" dirty="0" smtClean="0"/>
              <a:t>است </a:t>
            </a:r>
            <a:endParaRPr lang="en-US" dirty="0"/>
          </a:p>
        </p:txBody>
      </p:sp>
    </p:spTree>
    <p:extLst>
      <p:ext uri="{BB962C8B-B14F-4D97-AF65-F5344CB8AC3E}">
        <p14:creationId xmlns:p14="http://schemas.microsoft.com/office/powerpoint/2010/main" val="36667800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FFF200"/>
            </a:gs>
            <a:gs pos="45000">
              <a:srgbClr val="FF7A00"/>
            </a:gs>
            <a:gs pos="70000">
              <a:srgbClr val="FF0300"/>
            </a:gs>
            <a:gs pos="100000">
              <a:srgbClr val="4D0808"/>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19800" y="457200"/>
            <a:ext cx="2667000" cy="5715000"/>
          </a:xfrm>
          <a:solidFill>
            <a:srgbClr val="66FFFF"/>
          </a:solidFill>
        </p:spPr>
        <p:txBody>
          <a:bodyPr/>
          <a:lstStyle/>
          <a:p>
            <a:r>
              <a:rPr lang="fa-IR" dirty="0" smtClean="0"/>
              <a:t>تصویر کامل گره در این کادردیده می شود </a:t>
            </a:r>
            <a:endParaRPr lang="en-US" dirty="0"/>
          </a:p>
        </p:txBody>
      </p:sp>
      <p:pic>
        <p:nvPicPr>
          <p:cNvPr id="10242" name="Picture 2" descr="D:\گره 13.14.15 هدسه جبرانی\IMG_1496.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228600"/>
            <a:ext cx="4510690" cy="6320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44277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30000">
              <a:srgbClr val="66008F"/>
            </a:gs>
            <a:gs pos="64999">
              <a:srgbClr val="BA0066"/>
            </a:gs>
            <a:gs pos="89999">
              <a:srgbClr val="FF0000"/>
            </a:gs>
            <a:gs pos="100000">
              <a:srgbClr val="FF8200"/>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solidFill>
            <a:srgbClr val="FFC000"/>
          </a:solidFill>
        </p:spPr>
        <p:txBody>
          <a:bodyPr/>
          <a:lstStyle/>
          <a:p>
            <a:pPr algn="just"/>
            <a:r>
              <a:rPr lang="fa-IR" dirty="0" smtClean="0"/>
              <a:t>دانشجویان گرامی کار شماره 15 راهم اجرا شد ه در پوشه کار خود داشته باشید .اگر سوالی داشتید درواتساب هستم یکی از شماها گروه تشکیل دهید وبا طرح سوال به هم اندیشی وگفتگو ی درسی بپردازید . احتمال زیاد باید در کلاس سامانه دانشگاه برنامه بعدی را اجرا کنیم </a:t>
            </a:r>
          </a:p>
          <a:p>
            <a:pPr algn="just"/>
            <a:r>
              <a:rPr lang="fa-IR" dirty="0"/>
              <a:t> </a:t>
            </a:r>
            <a:r>
              <a:rPr lang="fa-IR" dirty="0" smtClean="0"/>
              <a:t>  موفق وپیروزباشید </a:t>
            </a:r>
          </a:p>
          <a:p>
            <a:pPr algn="just"/>
            <a:r>
              <a:rPr lang="fa-IR" dirty="0"/>
              <a:t> </a:t>
            </a:r>
            <a:r>
              <a:rPr lang="fa-IR" dirty="0" smtClean="0"/>
              <a:t>مدرس درس بهنام شیروانی </a:t>
            </a:r>
            <a:endParaRPr lang="en-US" dirty="0"/>
          </a:p>
        </p:txBody>
      </p:sp>
    </p:spTree>
    <p:extLst>
      <p:ext uri="{BB962C8B-B14F-4D97-AF65-F5344CB8AC3E}">
        <p14:creationId xmlns:p14="http://schemas.microsoft.com/office/powerpoint/2010/main" val="3674488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81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rgbClr val="66FF66"/>
          </a:solidFill>
        </p:spPr>
        <p:txBody>
          <a:bodyPr/>
          <a:lstStyle/>
          <a:p>
            <a:r>
              <a:rPr lang="fa-IR" dirty="0" smtClean="0"/>
              <a:t>مقدمه </a:t>
            </a:r>
            <a:endParaRPr lang="en-US" dirty="0"/>
          </a:p>
        </p:txBody>
      </p:sp>
      <p:sp>
        <p:nvSpPr>
          <p:cNvPr id="3" name="Content Placeholder 2"/>
          <p:cNvSpPr>
            <a:spLocks noGrp="1"/>
          </p:cNvSpPr>
          <p:nvPr>
            <p:ph idx="1"/>
          </p:nvPr>
        </p:nvSpPr>
        <p:spPr>
          <a:solidFill>
            <a:srgbClr val="FFC000"/>
          </a:solidFill>
        </p:spPr>
        <p:txBody>
          <a:bodyPr>
            <a:normAutofit fontScale="92500" lnSpcReduction="20000"/>
          </a:bodyPr>
          <a:lstStyle/>
          <a:p>
            <a:pPr algn="just"/>
            <a:r>
              <a:rPr lang="fa-IR" dirty="0" smtClean="0"/>
              <a:t>ضمن عرض سلام خدمت دانشجویان عزیز وگرامی وارزوی سلامتی برای شما وخانواده گرامیتان برنامه وبحث این هفته را مطرح می کنیم به جهت یاد اوری خدمتتان عرض کنم که در جلسه قبل که ما به ان فایل می گوییم در خصوص هندسه نقوش مطالب و گره هایی را باهم تمرین نمودیم وقتی صحبت از گره می شود منظور نقوشی است که با یکدستی بدون فضای اضافی با وحدت کامل در یک سطح تکرار می شوند ومجموعه ای واحد را پدید می اورند این مجموعه واحددر ابتدا از یک واگیره تشکیل شده واگیره که(راپورت ) هم به ان گفته می شود. که از تکرار واگیره نقش بوجود می اید وگسترش می یابد  </a:t>
            </a:r>
            <a:endParaRPr lang="en-US" dirty="0"/>
          </a:p>
        </p:txBody>
      </p:sp>
    </p:spTree>
    <p:extLst>
      <p:ext uri="{BB962C8B-B14F-4D97-AF65-F5344CB8AC3E}">
        <p14:creationId xmlns:p14="http://schemas.microsoft.com/office/powerpoint/2010/main" val="11299611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85800"/>
            <a:ext cx="8229600" cy="5334000"/>
          </a:xfrm>
          <a:solidFill>
            <a:srgbClr val="66FFFF"/>
          </a:solidFill>
        </p:spPr>
        <p:txBody>
          <a:bodyPr>
            <a:normAutofit fontScale="85000" lnSpcReduction="20000"/>
          </a:bodyPr>
          <a:lstStyle/>
          <a:p>
            <a:pPr algn="just"/>
            <a:r>
              <a:rPr lang="fa-IR" dirty="0" smtClean="0"/>
              <a:t>واگیره در یک بستر یا زمینه طراحی میشود که طراح یا طرح را ابداع می کند یا اینکه ازطرحهای گذشته واستادان یا ازاثار بجا مانده از هنر گذشتگان نمونه والگو برداری می کند که این روش به دلیل رعایت اصالت هنر ملی وبومی مورد توجه است .بسیاری از کشورها با تاکید بر حفظ هنرهای ملی  وبومی برای گسترش ان در سطح اموزشهای عمومی کشور خود برنامه وقوانین دارند اموزش نقش وهنر ملی ما ایرانیان در دانشگاهها از دوره کودکی ودردبستان به ان پرداخته شده است درنظام اموزش دبستان دردرس هنر ما پنج رکن اصلی داریم که شامل 1- زیبایی شناسی 2- ارتباط با خلقت  3- تولید محصول هنری 4- اشنایی با تاریخ هنر ومیراث فرهنگی هنری  5- نقد هنری. با این پنج اصل در تمام مراحل اموزش از دبستان تا دانشگاه به عنوان موضوعات وارکان اصلی اموزش هنر پایه همه اموزشها را تشکیل می دهد .با این اشنایی هر برنامه درسی درزمینه هنر باید به تاریخ هنر توجه کند به میراث فرهنگی ارج بگذارد ودر دوره تحصیلی عناوینی ازدروس دراین گروه قرار می گیرد .   </a:t>
            </a:r>
            <a:endParaRPr lang="en-US" dirty="0"/>
          </a:p>
        </p:txBody>
      </p:sp>
    </p:spTree>
    <p:extLst>
      <p:ext uri="{BB962C8B-B14F-4D97-AF65-F5344CB8AC3E}">
        <p14:creationId xmlns:p14="http://schemas.microsoft.com/office/powerpoint/2010/main" val="168252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a:solidFill>
            <a:srgbClr val="66FF66"/>
          </a:solidFill>
        </p:spPr>
        <p:txBody>
          <a:bodyPr>
            <a:normAutofit fontScale="92500"/>
          </a:bodyPr>
          <a:lstStyle/>
          <a:p>
            <a:pPr algn="just"/>
            <a:r>
              <a:rPr lang="fa-IR" dirty="0" smtClean="0"/>
              <a:t>زمینه اجرای نقوش در هنر ملی ما ازچند الگواستفاده می کند زمینه مربع ومستطیل .مثلث ولوز .زمینه تقسیم زاویه  وزمینه دایره . در برنامه قبل ما از روش ایجاد گره روی زمینه مربع تعدادی گره را تمرین کردیم وتعدادی هم گره ابداعی که خود شما ایده میدهید داشتیم همین که شما ایده خود را بدهید بسیار کمک می کند که در یادگیری وایجاد دانش سهیم شوید تصاویر نمونه های هفته قبل را به خاطر بیاورید یکی ازانها نمونه ابداعی دانشجویی بود بسیار هم پر کار </a:t>
            </a:r>
            <a:r>
              <a:rPr lang="fa-IR" dirty="0" smtClean="0"/>
              <a:t>وخوش ترکیب گره ها </a:t>
            </a:r>
            <a:r>
              <a:rPr lang="fa-IR" dirty="0" smtClean="0"/>
              <a:t>اسم دارند هر گره براساس نقوش بنیادین خودش نامگذاری می شود معمولا در یک گره از یک نقش بنیادین تا 5یا6 نقش بنیادین داریم که این خرده نقشها در کنار هم ان وحدت را می سازند  ومنجر به ایجاد کثرت می شوند .</a:t>
            </a:r>
            <a:endParaRPr lang="en-US" dirty="0"/>
          </a:p>
        </p:txBody>
      </p:sp>
    </p:spTree>
    <p:extLst>
      <p:ext uri="{BB962C8B-B14F-4D97-AF65-F5344CB8AC3E}">
        <p14:creationId xmlns:p14="http://schemas.microsoft.com/office/powerpoint/2010/main" val="3062821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30000">
              <a:srgbClr val="66008F"/>
            </a:gs>
            <a:gs pos="64999">
              <a:srgbClr val="BA0066"/>
            </a:gs>
            <a:gs pos="89999">
              <a:srgbClr val="FF0000"/>
            </a:gs>
            <a:gs pos="100000">
              <a:srgbClr val="FF8200"/>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a:solidFill>
            <a:srgbClr val="FFFF00"/>
          </a:solidFill>
        </p:spPr>
        <p:txBody>
          <a:bodyPr>
            <a:normAutofit fontScale="92500" lnSpcReduction="10000"/>
          </a:bodyPr>
          <a:lstStyle/>
          <a:p>
            <a:pPr algn="just"/>
            <a:r>
              <a:rPr lang="fa-IR" dirty="0" smtClean="0"/>
              <a:t>گره </a:t>
            </a:r>
            <a:r>
              <a:rPr lang="fa-IR" dirty="0" smtClean="0"/>
              <a:t>موج یک نقش بنیادین داشت به نام </a:t>
            </a:r>
            <a:r>
              <a:rPr lang="fa-IR" dirty="0" smtClean="0"/>
              <a:t>موج و گره هشت وچلیپا دو نقش بنیادین داشت که یکی نقش هشت ودیگری چلیپا هر چه یک گره از تعدادنقوش بنیادین بیشتری بر خورار باشد ان گره تنوع نقش ورسم ان کاربر تراست . نسبت به این موضوع حساس نباید باشیم که گره از کدام گروه است .در ابتدا گره ها در معماری برای تزیین سطوح اندود وامود بنا به کار گرفته می شوند چون معماری از جمله هنرهای ایرانی است که بعداز اسلام به سرعت در خدمت به دین اسلام قرار می گیرد واتشکده ها به مسجد تبدیل می شوند وشیوه طاق ضربی وشبستان سازی از معماری ساسانی اقتباس .به نحوی که وقتی به یک بنا اسلامی یا مساجد اوایل اسلام نگاه می کنید تعدادی چهار طاقی در کنار یکدیگر تکرار شده است .   </a:t>
            </a:r>
            <a:endParaRPr lang="en-US" dirty="0"/>
          </a:p>
        </p:txBody>
      </p:sp>
    </p:spTree>
    <p:extLst>
      <p:ext uri="{BB962C8B-B14F-4D97-AF65-F5344CB8AC3E}">
        <p14:creationId xmlns:p14="http://schemas.microsoft.com/office/powerpoint/2010/main" val="24968161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30000">
              <a:srgbClr val="66008F"/>
            </a:gs>
            <a:gs pos="64999">
              <a:srgbClr val="BA0066"/>
            </a:gs>
            <a:gs pos="89999">
              <a:srgbClr val="FF0000"/>
            </a:gs>
            <a:gs pos="100000">
              <a:srgbClr val="FF8200"/>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r>
              <a:rPr lang="fa-IR" dirty="0" smtClean="0"/>
              <a:t>گره های اموزشی این هفته</a:t>
            </a:r>
            <a:endParaRPr lang="en-US" dirty="0"/>
          </a:p>
        </p:txBody>
      </p:sp>
      <p:sp>
        <p:nvSpPr>
          <p:cNvPr id="3" name="Content Placeholder 2"/>
          <p:cNvSpPr>
            <a:spLocks noGrp="1"/>
          </p:cNvSpPr>
          <p:nvPr>
            <p:ph idx="1"/>
          </p:nvPr>
        </p:nvSpPr>
        <p:spPr>
          <a:solidFill>
            <a:srgbClr val="66FF66"/>
          </a:solidFill>
        </p:spPr>
        <p:txBody>
          <a:bodyPr/>
          <a:lstStyle/>
          <a:p>
            <a:r>
              <a:rPr lang="fa-IR" dirty="0" smtClean="0"/>
              <a:t>در نمونه گره های هفته قبل ما 12 کار داشتیم متوجه با شید در یک شرایط معمولی وحضور در کلاس ما سه گره در جلسه تمرین ویاد می گیریم اما چون با وقفه روبرو شدیم 9 گره را تمرین کردیم تا از تر م عقب نباشیم امروز سه گره دیگر را تمرین می کنیم لوازم کار ما همان ابزار قبل است کاغذ .مداد.خط کش .گونیا پرگار.  </a:t>
            </a:r>
            <a:endParaRPr lang="en-US" dirty="0"/>
          </a:p>
        </p:txBody>
      </p:sp>
    </p:spTree>
    <p:extLst>
      <p:ext uri="{BB962C8B-B14F-4D97-AF65-F5344CB8AC3E}">
        <p14:creationId xmlns:p14="http://schemas.microsoft.com/office/powerpoint/2010/main" val="1246598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30000">
              <a:srgbClr val="66008F"/>
            </a:gs>
            <a:gs pos="64999">
              <a:srgbClr val="BA0066"/>
            </a:gs>
            <a:gs pos="89999">
              <a:srgbClr val="FF0000"/>
            </a:gs>
            <a:gs pos="100000">
              <a:srgbClr val="FF8200"/>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r>
              <a:rPr lang="fa-IR" dirty="0" smtClean="0"/>
              <a:t>گره شش تند قمی</a:t>
            </a:r>
            <a:endParaRPr lang="en-US" dirty="0"/>
          </a:p>
        </p:txBody>
      </p:sp>
      <p:pic>
        <p:nvPicPr>
          <p:cNvPr id="1026" name="Picture 2" descr="D:\گره 13.14.15 هدسه جبرانی\IMG_1486.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600200"/>
            <a:ext cx="6328793" cy="45259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086600" y="1752600"/>
            <a:ext cx="1828800" cy="5016758"/>
          </a:xfrm>
          <a:prstGeom prst="rect">
            <a:avLst/>
          </a:prstGeom>
          <a:solidFill>
            <a:srgbClr val="66FFFF"/>
          </a:solidFill>
        </p:spPr>
        <p:txBody>
          <a:bodyPr wrap="square" rtlCol="0">
            <a:spAutoFit/>
          </a:bodyPr>
          <a:lstStyle/>
          <a:p>
            <a:r>
              <a:rPr lang="fa-IR" sz="2000" dirty="0" smtClean="0"/>
              <a:t>این گره در اندازه یک چهارم به اندازه 12×12کار شده است در گره کار به روش اجرا روی زمینه مستطیل است مستطیل به اندازه 2×3که در ضلع افقی 3 سانت باشه در ضلع عمودی 2 سانت  کل کادر 24×24است اصحلاحا  در این کار نسبت طول به عرض سه به دو است </a:t>
            </a:r>
            <a:endParaRPr lang="en-US" sz="2000" dirty="0"/>
          </a:p>
        </p:txBody>
      </p:sp>
    </p:spTree>
    <p:extLst>
      <p:ext uri="{BB962C8B-B14F-4D97-AF65-F5344CB8AC3E}">
        <p14:creationId xmlns:p14="http://schemas.microsoft.com/office/powerpoint/2010/main" val="3063003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30000">
              <a:srgbClr val="66008F"/>
            </a:gs>
            <a:gs pos="64999">
              <a:srgbClr val="BA0066"/>
            </a:gs>
            <a:gs pos="89999">
              <a:srgbClr val="FF0000"/>
            </a:gs>
            <a:gs pos="100000">
              <a:srgbClr val="FF8200"/>
            </a:gs>
          </a:gsLst>
          <a:lin ang="5400000" scaled="0"/>
        </a:gradFill>
        <a:effectLst/>
      </p:bgPr>
    </p:bg>
    <p:spTree>
      <p:nvGrpSpPr>
        <p:cNvPr id="1" name=""/>
        <p:cNvGrpSpPr/>
        <p:nvPr/>
      </p:nvGrpSpPr>
      <p:grpSpPr>
        <a:xfrm>
          <a:off x="0" y="0"/>
          <a:ext cx="0" cy="0"/>
          <a:chOff x="0" y="0"/>
          <a:chExt cx="0" cy="0"/>
        </a:xfrm>
      </p:grpSpPr>
      <p:pic>
        <p:nvPicPr>
          <p:cNvPr id="2050" name="Picture 2" descr="D:\گره 13.14.15 هدسه جبرانی\IMG_1489.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457200"/>
            <a:ext cx="3229291" cy="4525963"/>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D:\گره 13.14.15 هدسه جبرانی\IMG_149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927671"/>
            <a:ext cx="4273919" cy="3055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28687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30000">
              <a:srgbClr val="66008F"/>
            </a:gs>
            <a:gs pos="64999">
              <a:srgbClr val="BA0066"/>
            </a:gs>
            <a:gs pos="89999">
              <a:srgbClr val="FF0000"/>
            </a:gs>
            <a:gs pos="100000">
              <a:srgbClr val="FF8200"/>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rgbClr val="66FFFF"/>
          </a:solidFill>
        </p:spPr>
        <p:txBody>
          <a:bodyPr/>
          <a:lstStyle/>
          <a:p>
            <a:r>
              <a:rPr lang="fa-IR" dirty="0" smtClean="0"/>
              <a:t>گره چهار لنگه ومربع گردان</a:t>
            </a:r>
            <a:endParaRPr lang="en-US" dirty="0"/>
          </a:p>
        </p:txBody>
      </p:sp>
      <p:pic>
        <p:nvPicPr>
          <p:cNvPr id="3074" name="Picture 2" descr="D:\گره 13.14.15 هدسه جبرانی\IMG_1492.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1600200"/>
            <a:ext cx="3231027" cy="45259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114800" y="1828800"/>
            <a:ext cx="4648200" cy="2523768"/>
          </a:xfrm>
          <a:prstGeom prst="rect">
            <a:avLst/>
          </a:prstGeom>
          <a:solidFill>
            <a:srgbClr val="FFFF00"/>
          </a:solidFill>
        </p:spPr>
        <p:txBody>
          <a:bodyPr wrap="square" rtlCol="0">
            <a:spAutoFit/>
          </a:bodyPr>
          <a:lstStyle/>
          <a:p>
            <a:pPr algn="r"/>
            <a:r>
              <a:rPr lang="fa-IR" sz="2000" dirty="0" smtClean="0"/>
              <a:t>شماره گره </a:t>
            </a:r>
            <a:r>
              <a:rPr lang="fa-IR" dirty="0" smtClean="0"/>
              <a:t>:14</a:t>
            </a:r>
          </a:p>
          <a:p>
            <a:pPr algn="r"/>
            <a:r>
              <a:rPr lang="fa-IR" sz="2000" dirty="0" smtClean="0"/>
              <a:t>نام گره </a:t>
            </a:r>
            <a:r>
              <a:rPr lang="fa-IR" dirty="0" smtClean="0"/>
              <a:t>:چهار لنگه ومربع گردان</a:t>
            </a:r>
          </a:p>
          <a:p>
            <a:pPr algn="r"/>
            <a:r>
              <a:rPr lang="fa-IR" sz="2000" dirty="0" smtClean="0"/>
              <a:t>اجرا</a:t>
            </a:r>
            <a:r>
              <a:rPr lang="fa-IR" dirty="0" smtClean="0"/>
              <a:t> : در زمینه مربع </a:t>
            </a:r>
          </a:p>
          <a:p>
            <a:pPr algn="r"/>
            <a:r>
              <a:rPr lang="fa-IR" sz="2000" dirty="0" smtClean="0"/>
              <a:t>واگیره</a:t>
            </a:r>
            <a:r>
              <a:rPr lang="fa-IR" dirty="0" smtClean="0"/>
              <a:t> :5×9</a:t>
            </a:r>
          </a:p>
          <a:p>
            <a:pPr algn="r"/>
            <a:r>
              <a:rPr lang="fa-IR" sz="2000" dirty="0" smtClean="0"/>
              <a:t>نقش بنیادین</a:t>
            </a:r>
            <a:r>
              <a:rPr lang="fa-IR" dirty="0" smtClean="0"/>
              <a:t>:چهارلنگه + مربع</a:t>
            </a:r>
          </a:p>
          <a:p>
            <a:pPr algn="r"/>
            <a:r>
              <a:rPr lang="fa-IR" sz="2000" dirty="0" smtClean="0"/>
              <a:t>تقارن</a:t>
            </a:r>
            <a:r>
              <a:rPr lang="fa-IR" dirty="0" smtClean="0"/>
              <a:t> : انعکاسی</a:t>
            </a:r>
          </a:p>
          <a:p>
            <a:pPr algn="r"/>
            <a:r>
              <a:rPr lang="fa-IR" sz="2000" dirty="0" smtClean="0"/>
              <a:t>کاد</a:t>
            </a:r>
            <a:r>
              <a:rPr lang="fa-IR" dirty="0" smtClean="0"/>
              <a:t>ر :24×24</a:t>
            </a:r>
          </a:p>
          <a:p>
            <a:endParaRPr lang="en-US" dirty="0"/>
          </a:p>
        </p:txBody>
      </p:sp>
      <p:sp>
        <p:nvSpPr>
          <p:cNvPr id="5" name="TextBox 4"/>
          <p:cNvSpPr txBox="1"/>
          <p:nvPr/>
        </p:nvSpPr>
        <p:spPr>
          <a:xfrm>
            <a:off x="4267200" y="5181600"/>
            <a:ext cx="3048000" cy="923330"/>
          </a:xfrm>
          <a:prstGeom prst="rect">
            <a:avLst/>
          </a:prstGeom>
          <a:solidFill>
            <a:srgbClr val="FFFF00"/>
          </a:solidFill>
        </p:spPr>
        <p:txBody>
          <a:bodyPr wrap="square" rtlCol="0">
            <a:spAutoFit/>
          </a:bodyPr>
          <a:lstStyle/>
          <a:p>
            <a:r>
              <a:rPr lang="fa-IR" dirty="0" smtClean="0"/>
              <a:t>این گره از جمله گره های روی زمینه مربع است که واگیره ان بزرگ واز تعداد45 مربع تشکیل شده است </a:t>
            </a:r>
            <a:endParaRPr lang="en-US" dirty="0"/>
          </a:p>
        </p:txBody>
      </p:sp>
    </p:spTree>
    <p:extLst>
      <p:ext uri="{BB962C8B-B14F-4D97-AF65-F5344CB8AC3E}">
        <p14:creationId xmlns:p14="http://schemas.microsoft.com/office/powerpoint/2010/main" val="27651999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350</TotalTime>
  <Words>1043</Words>
  <Application>Microsoft Office PowerPoint</Application>
  <PresentationFormat>On-screen Show (4:3)</PresentationFormat>
  <Paragraphs>41</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فایل جبرانی دوم هندسه نقوش کارشناسی طراحی دوخت </vt:lpstr>
      <vt:lpstr>مقدمه </vt:lpstr>
      <vt:lpstr>PowerPoint Presentation</vt:lpstr>
      <vt:lpstr>PowerPoint Presentation</vt:lpstr>
      <vt:lpstr>PowerPoint Presentation</vt:lpstr>
      <vt:lpstr>گره های اموزشی این هفته</vt:lpstr>
      <vt:lpstr>گره شش تند قمی</vt:lpstr>
      <vt:lpstr>PowerPoint Presentation</vt:lpstr>
      <vt:lpstr>گره چهار لنگه ومربع گردان</vt:lpstr>
      <vt:lpstr>نمونه اجرای واگیره</vt:lpstr>
      <vt:lpstr>گره هشت وطبل شمسه دار</vt:lpstr>
      <vt:lpstr>روش اجرا</vt:lpstr>
      <vt:lpstr>مرحله بعد:از برخورد خط قائده ها نقاط .ی .اف را داریم از نقطه اف یک عمود خارج کنید به سمت ضلع ا ب واز نقطه یک عمود خارج کنید به سمت ضلع  ب.س امتداد دهید در خط قطر مربع نقطه جی از نقطه اف هم یه سمت جی امتداد دهیدخطوط مشکی در واگیره خطوط اصلی گره است بصورت تقارن دورانی کار را اجرا کنید </vt:lpstr>
      <vt:lpstr>PowerPoint Presentation</vt:lpstr>
      <vt:lpstr>تصویر کامل گره در این کادردیده می شود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فایل جبرانی دوم هندسه نقوش کارشناسی طراحی دوخت</dc:title>
  <dc:creator>CliCk</dc:creator>
  <cp:lastModifiedBy>CliCk</cp:lastModifiedBy>
  <cp:revision>20</cp:revision>
  <dcterms:created xsi:type="dcterms:W3CDTF">2020-04-14T17:28:45Z</dcterms:created>
  <dcterms:modified xsi:type="dcterms:W3CDTF">2020-04-16T16:22:53Z</dcterms:modified>
</cp:coreProperties>
</file>