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3"/>
  </p:notes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A3A6CB-F250-480E-824B-FE2FD523CE8A}" type="datetimeFigureOut">
              <a:rPr lang="fa-IR" smtClean="0"/>
              <a:t>30/07/1441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39D26D8-B93D-4726-A1AE-B01E88858000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26D8-B93D-4726-A1AE-B01E88858000}" type="slidenum">
              <a:rPr lang="fa-IR" smtClean="0"/>
              <a:t>5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A01-1AA2-4F96-8126-5A4821F2845D}" type="datetimeFigureOut">
              <a:rPr lang="fa-IR" smtClean="0"/>
              <a:t>30/07/1441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75F1-F702-420B-A866-21AEEB31A4C6}" type="slidenum">
              <a:rPr lang="fa-IR" smtClean="0"/>
              <a:t>‹#›</a:t>
            </a:fld>
            <a:endParaRPr lang="fa-I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A01-1AA2-4F96-8126-5A4821F2845D}" type="datetimeFigureOut">
              <a:rPr lang="fa-IR" smtClean="0"/>
              <a:t>30/07/1441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75F1-F702-420B-A866-21AEEB31A4C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A01-1AA2-4F96-8126-5A4821F2845D}" type="datetimeFigureOut">
              <a:rPr lang="fa-IR" smtClean="0"/>
              <a:t>30/07/1441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75F1-F702-420B-A866-21AEEB31A4C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A01-1AA2-4F96-8126-5A4821F2845D}" type="datetimeFigureOut">
              <a:rPr lang="fa-IR" smtClean="0"/>
              <a:t>30/07/1441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75F1-F702-420B-A866-21AEEB31A4C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A01-1AA2-4F96-8126-5A4821F2845D}" type="datetimeFigureOut">
              <a:rPr lang="fa-IR" smtClean="0"/>
              <a:t>30/07/1441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75F1-F702-420B-A866-21AEEB31A4C6}" type="slidenum">
              <a:rPr lang="fa-IR" smtClean="0"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A01-1AA2-4F96-8126-5A4821F2845D}" type="datetimeFigureOut">
              <a:rPr lang="fa-IR" smtClean="0"/>
              <a:t>30/07/1441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75F1-F702-420B-A866-21AEEB31A4C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A01-1AA2-4F96-8126-5A4821F2845D}" type="datetimeFigureOut">
              <a:rPr lang="fa-IR" smtClean="0"/>
              <a:t>30/07/1441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75F1-F702-420B-A866-21AEEB31A4C6}" type="slidenum">
              <a:rPr lang="fa-IR" smtClean="0"/>
              <a:t>‹#›</a:t>
            </a:fld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A01-1AA2-4F96-8126-5A4821F2845D}" type="datetimeFigureOut">
              <a:rPr lang="fa-IR" smtClean="0"/>
              <a:t>30/07/1441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75F1-F702-420B-A866-21AEEB31A4C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A01-1AA2-4F96-8126-5A4821F2845D}" type="datetimeFigureOut">
              <a:rPr lang="fa-IR" smtClean="0"/>
              <a:t>30/07/1441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75F1-F702-420B-A866-21AEEB31A4C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A01-1AA2-4F96-8126-5A4821F2845D}" type="datetimeFigureOut">
              <a:rPr lang="fa-IR" smtClean="0"/>
              <a:t>30/07/1441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75F1-F702-420B-A866-21AEEB31A4C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8D4CCA01-1AA2-4F96-8126-5A4821F2845D}" type="datetimeFigureOut">
              <a:rPr lang="fa-IR" smtClean="0"/>
              <a:t>30/07/1441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62C875F1-F702-420B-A866-21AEEB31A4C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4CCA01-1AA2-4F96-8126-5A4821F2845D}" type="datetimeFigureOut">
              <a:rPr lang="fa-IR" smtClean="0"/>
              <a:t>30/07/1441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2C875F1-F702-420B-A866-21AEEB31A4C6}" type="slidenum">
              <a:rPr lang="fa-IR" smtClean="0"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5790" y="1785926"/>
            <a:ext cx="5577169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5400" dirty="0" smtClean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آموزش هنر به كودكان</a:t>
            </a:r>
            <a:endParaRPr lang="fa-IR" sz="5400" dirty="0">
              <a:solidFill>
                <a:schemeClr val="accent2">
                  <a:lumMod val="75000"/>
                </a:schemeClr>
              </a:solidFill>
              <a:cs typeface="Andalus" pitchFamily="2" charset="-78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33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قاشي با كف دست و كف پ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7"/>
    </mc:Choice>
    <mc:Fallback>
      <p:transition spd="slow" advTm="3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كشيدن آدم برفي با پا و انگشت دس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42414"/>
            <a:ext cx="5500726" cy="686229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3"/>
    </mc:Choice>
    <mc:Fallback>
      <p:transition spd="slow" advTm="2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قاشي با كف پ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48" y="0"/>
            <a:ext cx="7178390" cy="696303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2"/>
    </mc:Choice>
    <mc:Fallback>
      <p:transition spd="slow" advTm="1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قاشي با كف پا به شكل شير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04" y="0"/>
            <a:ext cx="7257134" cy="688603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9"/>
    </mc:Choice>
    <mc:Fallback>
      <p:transition spd="slow" advTm="1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كشيدن گل با كف دس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5" y="-28319"/>
            <a:ext cx="6118507" cy="688631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2"/>
    </mc:Choice>
    <mc:Fallback>
      <p:transition spd="slow" advTm="1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كشيدن گل با كف دست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5" y="-9849"/>
            <a:ext cx="5992198" cy="686784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4"/>
    </mc:Choice>
    <mc:Fallback>
      <p:transition spd="slow" advTm="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كشيدن گل با كف دست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068" y="1"/>
            <a:ext cx="5151864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8"/>
    </mc:Choice>
    <mc:Fallback>
      <p:transition spd="slow" advTm="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كشيدن خرگوش با كف دس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8"/>
    </mc:Choice>
    <mc:Fallback>
      <p:transition spd="slow" advTm="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قاشي زنبور با كف دس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1"/>
    </mc:Choice>
    <mc:Fallback>
      <p:transition spd="slow" advTm="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قاشي فيل با كف دس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061" y="0"/>
            <a:ext cx="9221061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2"/>
    </mc:Choice>
    <mc:Fallback>
      <p:transition spd="slow" advTm="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72560" cy="54476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400" b="1" dirty="0" smtClean="0">
                <a:cs typeface="B Mahsa" pitchFamily="2" charset="-78"/>
              </a:rPr>
              <a:t>مراحل كودكي:</a:t>
            </a:r>
          </a:p>
          <a:p>
            <a:r>
              <a:rPr lang="fa-IR" sz="3600" dirty="0">
                <a:solidFill>
                  <a:srgbClr val="C00000"/>
                </a:solidFill>
                <a:cs typeface="Andalus" pitchFamily="2" charset="-78"/>
              </a:rPr>
              <a:t>از دوران ولادت تا رشد را اصطلاح كودكي </a:t>
            </a:r>
            <a:r>
              <a:rPr lang="fa-IR" sz="3600" dirty="0" smtClean="0">
                <a:solidFill>
                  <a:srgbClr val="C00000"/>
                </a:solidFill>
                <a:cs typeface="Andalus" pitchFamily="2" charset="-78"/>
              </a:rPr>
              <a:t>مي گويند</a:t>
            </a:r>
          </a:p>
          <a:p>
            <a:r>
              <a:rPr lang="fa-IR" sz="3600" dirty="0" smtClean="0">
                <a:cs typeface="Andalus" pitchFamily="2" charset="-78"/>
              </a:rPr>
              <a:t>كودكي يعني از 18 ماهگي تادبستان(پنجم)</a:t>
            </a:r>
          </a:p>
          <a:p>
            <a:r>
              <a:rPr lang="fa-IR" sz="3600" dirty="0" smtClean="0">
                <a:cs typeface="Andalus" pitchFamily="2" charset="-78"/>
              </a:rPr>
              <a:t>چون دوران كودكي زمان زيادي براي زندگي است بايد براي اين دوران برنامه ريزي داشت.</a:t>
            </a:r>
          </a:p>
          <a:p>
            <a:r>
              <a:rPr lang="fa-IR" sz="3200" dirty="0" smtClean="0">
                <a:solidFill>
                  <a:srgbClr val="FFC000"/>
                </a:solidFill>
                <a:cs typeface="Andalus" pitchFamily="2" charset="-78"/>
              </a:rPr>
              <a:t>دانشمندان اين دوره را به دو يا سه دسته تقسيم كرده اند:</a:t>
            </a:r>
          </a:p>
          <a:p>
            <a:endParaRPr lang="fa-IR" sz="3200" dirty="0">
              <a:solidFill>
                <a:srgbClr val="FFC000"/>
              </a:solidFill>
              <a:cs typeface="Andalus" pitchFamily="2" charset="-78"/>
            </a:endParaRPr>
          </a:p>
          <a:p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Andalus" pitchFamily="2" charset="-78"/>
              </a:rPr>
              <a:t>1- از تولد تا سه سالگي</a:t>
            </a:r>
          </a:p>
          <a:p>
            <a:r>
              <a:rPr lang="fa-IR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ndalus" pitchFamily="2" charset="-78"/>
              </a:rPr>
              <a:t>2-از پنج تا هفت سالگي</a:t>
            </a:r>
          </a:p>
          <a:p>
            <a:r>
              <a:rPr lang="fa-IR" sz="3200" dirty="0" smtClean="0">
                <a:solidFill>
                  <a:srgbClr val="FFC000"/>
                </a:solidFill>
                <a:cs typeface="Andalus" pitchFamily="2" charset="-78"/>
              </a:rPr>
              <a:t>3- از دوازده تا هجده سالگي</a:t>
            </a:r>
            <a:endParaRPr lang="fa-IR" sz="3200" dirty="0">
              <a:solidFill>
                <a:srgbClr val="FFC000"/>
              </a:solidFill>
              <a:cs typeface="Andalus" pitchFamily="2" charset="-78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3455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قاشي ماهي با كف دس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-24"/>
            <a:ext cx="6858024" cy="685802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0"/>
    </mc:Choice>
    <mc:Fallback>
      <p:transition spd="slow" advTm="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0"/>
            <a:ext cx="5072097" cy="675853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"/>
    </mc:Choice>
    <mc:Fallback>
      <p:transition spd="slow" advTm="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19" y="1000108"/>
            <a:ext cx="8185809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400" dirty="0" smtClean="0">
                <a:cs typeface="Andalus" pitchFamily="2" charset="-78"/>
              </a:rPr>
              <a:t>درصد هوشي بچه ها در سنين مختلف:</a:t>
            </a:r>
          </a:p>
          <a:p>
            <a:endParaRPr lang="fa-IR" sz="3600" dirty="0" smtClean="0">
              <a:cs typeface="Andalus" pitchFamily="2" charset="-78"/>
            </a:endParaRPr>
          </a:p>
          <a:p>
            <a:pPr>
              <a:buFontTx/>
              <a:buChar char="-"/>
            </a:pPr>
            <a:r>
              <a:rPr lang="fa-IR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Homa" pitchFamily="2" charset="-78"/>
              </a:rPr>
              <a:t>حدود 50 درصد رشد هوشي بچه ها از تولد تا 5 سالگي</a:t>
            </a:r>
          </a:p>
          <a:p>
            <a:pPr>
              <a:buFontTx/>
              <a:buChar char="-"/>
            </a:pPr>
            <a:r>
              <a:rPr lang="fa-IR" sz="3200" dirty="0" smtClean="0">
                <a:solidFill>
                  <a:schemeClr val="accent3">
                    <a:lumMod val="75000"/>
                  </a:schemeClr>
                </a:solidFill>
                <a:cs typeface="B Homa" pitchFamily="2" charset="-78"/>
              </a:rPr>
              <a:t>-حدود 30درصد رشد هوشي بچه ها از 5 تا 8 سالگي</a:t>
            </a:r>
          </a:p>
          <a:p>
            <a:pPr>
              <a:buFontTx/>
              <a:buChar char="-"/>
            </a:pPr>
            <a:r>
              <a:rPr lang="fa-IR" sz="3200" dirty="0" smtClean="0">
                <a:solidFill>
                  <a:schemeClr val="accent3">
                    <a:lumMod val="50000"/>
                  </a:schemeClr>
                </a:solidFill>
                <a:cs typeface="B Homa" pitchFamily="2" charset="-78"/>
              </a:rPr>
              <a:t>-حدود 20 درصد رشد هوشي بچه ها از 8 تا 18 سالگي مي باشد.</a:t>
            </a:r>
            <a:endParaRPr lang="fa-IR" sz="3200" dirty="0">
              <a:solidFill>
                <a:schemeClr val="accent3">
                  <a:lumMod val="50000"/>
                </a:schemeClr>
              </a:solidFill>
              <a:cs typeface="B Homa" pitchFamily="2" charset="-78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517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28670"/>
            <a:ext cx="885828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sz="2800" dirty="0" smtClean="0">
              <a:solidFill>
                <a:schemeClr val="accent3">
                  <a:lumMod val="60000"/>
                  <a:lumOff val="40000"/>
                </a:schemeClr>
              </a:solidFill>
              <a:cs typeface="B Homa" pitchFamily="2" charset="-78"/>
            </a:endParaRPr>
          </a:p>
          <a:p>
            <a:r>
              <a:rPr lang="fa-I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Homa" pitchFamily="2" charset="-78"/>
              </a:rPr>
              <a:t>1- با </a:t>
            </a:r>
            <a:r>
              <a:rPr lang="fa-IR" sz="2800" dirty="0">
                <a:solidFill>
                  <a:schemeClr val="accent3">
                    <a:lumMod val="60000"/>
                    <a:lumOff val="40000"/>
                  </a:schemeClr>
                </a:solidFill>
                <a:cs typeface="B Homa" pitchFamily="2" charset="-78"/>
              </a:rPr>
              <a:t>افزايش سن اثرات سودمند محيط بالاتر رفته و </a:t>
            </a:r>
            <a:r>
              <a:rPr lang="fa-I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Homa" pitchFamily="2" charset="-78"/>
              </a:rPr>
              <a:t>اثر </a:t>
            </a:r>
            <a:r>
              <a:rPr lang="fa-IR" sz="2800" dirty="0">
                <a:solidFill>
                  <a:schemeClr val="accent3">
                    <a:lumMod val="60000"/>
                    <a:lumOff val="40000"/>
                  </a:schemeClr>
                </a:solidFill>
                <a:cs typeface="B Homa" pitchFamily="2" charset="-78"/>
              </a:rPr>
              <a:t>پذيري كمتر مي شود</a:t>
            </a:r>
            <a:r>
              <a:rPr lang="fa-IR" sz="2800" dirty="0" smtClean="0">
                <a:cs typeface="B Elm" pitchFamily="2" charset="-78"/>
              </a:rPr>
              <a:t>..</a:t>
            </a:r>
          </a:p>
          <a:p>
            <a:endParaRPr lang="fa-IR" sz="2800" dirty="0">
              <a:cs typeface="B Elm" pitchFamily="2" charset="-78"/>
            </a:endParaRPr>
          </a:p>
          <a:p>
            <a:r>
              <a:rPr lang="fa-IR" sz="2800" dirty="0">
                <a:solidFill>
                  <a:schemeClr val="accent3">
                    <a:lumMod val="75000"/>
                  </a:schemeClr>
                </a:solidFill>
                <a:cs typeface="B Homa" pitchFamily="2" charset="-78"/>
              </a:rPr>
              <a:t>2- كودكان سه ساله از محيط هاي غني بيشتر از كودكان 7 و 8 ساله سود مي </a:t>
            </a:r>
            <a:r>
              <a:rPr lang="fa-IR" sz="2800" dirty="0" smtClean="0">
                <a:solidFill>
                  <a:schemeClr val="accent3">
                    <a:lumMod val="75000"/>
                  </a:schemeClr>
                </a:solidFill>
                <a:cs typeface="B Homa" pitchFamily="2" charset="-78"/>
              </a:rPr>
              <a:t>برند...</a:t>
            </a:r>
            <a:endParaRPr lang="fa-IR" sz="2800" dirty="0">
              <a:solidFill>
                <a:schemeClr val="accent3">
                  <a:lumMod val="75000"/>
                </a:schemeClr>
              </a:solidFill>
              <a:cs typeface="B Homa" pitchFamily="2" charset="-78"/>
            </a:endParaRPr>
          </a:p>
          <a:p>
            <a:r>
              <a:rPr lang="fa-IR" sz="2800" dirty="0">
                <a:solidFill>
                  <a:schemeClr val="accent3">
                    <a:lumMod val="50000"/>
                  </a:schemeClr>
                </a:solidFill>
                <a:cs typeface="B Homa" pitchFamily="2" charset="-78"/>
              </a:rPr>
              <a:t>3- بچه ها تا سن 6 سالگي هر كاري كه مي خواهد انجام دهد خودش است.</a:t>
            </a:r>
          </a:p>
          <a:p>
            <a:r>
              <a:rPr lang="fa-IR" sz="2800" dirty="0">
                <a:solidFill>
                  <a:schemeClr val="accent3">
                    <a:lumMod val="40000"/>
                    <a:lumOff val="60000"/>
                  </a:schemeClr>
                </a:solidFill>
                <a:cs typeface="B Homa" pitchFamily="2" charset="-78"/>
              </a:rPr>
              <a:t>4- كودك در اين سن روحيات و خلاقيت ها را روي كاغذ و هرچيزي پياده مي </a:t>
            </a:r>
            <a:r>
              <a:rPr lang="fa-IR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Homa" pitchFamily="2" charset="-78"/>
              </a:rPr>
              <a:t>كند.......</a:t>
            </a:r>
            <a:endParaRPr lang="fa-IR" sz="2800" dirty="0">
              <a:solidFill>
                <a:schemeClr val="accent3">
                  <a:lumMod val="40000"/>
                  <a:lumOff val="60000"/>
                </a:schemeClr>
              </a:solidFill>
              <a:cs typeface="B Homa" pitchFamily="2" charset="-78"/>
            </a:endParaRPr>
          </a:p>
          <a:p>
            <a:r>
              <a:rPr lang="fa-IR" sz="2800" dirty="0">
                <a:solidFill>
                  <a:schemeClr val="accent3">
                    <a:lumMod val="60000"/>
                    <a:lumOff val="40000"/>
                  </a:schemeClr>
                </a:solidFill>
                <a:cs typeface="B Homa" pitchFamily="2" charset="-78"/>
              </a:rPr>
              <a:t>5- اما كودك در سن 7 سالگي خلاقيتش بسته مي شود چرا كه قدم به مدرسه رفته پس مربي در خلاقيت او نقش اساسي دارد</a:t>
            </a:r>
            <a:r>
              <a:rPr lang="fa-I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Homa" pitchFamily="2" charset="-78"/>
              </a:rPr>
              <a:t>.....</a:t>
            </a:r>
            <a:endParaRPr lang="fa-IR" sz="2800" dirty="0">
              <a:solidFill>
                <a:schemeClr val="accent3">
                  <a:lumMod val="60000"/>
                  <a:lumOff val="40000"/>
                </a:schemeClr>
              </a:solidFill>
              <a:cs typeface="B Homa" pitchFamily="2" charset="-78"/>
            </a:endParaRPr>
          </a:p>
          <a:p>
            <a:endParaRPr lang="fa-IR" sz="2400" dirty="0">
              <a:cs typeface="B Elm" pitchFamily="2" charset="-78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405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429684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>
                <a:solidFill>
                  <a:schemeClr val="accent4">
                    <a:lumMod val="75000"/>
                  </a:schemeClr>
                </a:solidFill>
                <a:cs typeface="B Homa" pitchFamily="2" charset="-78"/>
              </a:rPr>
              <a:t>يكي از نيازهاي اساسي كودكان نياز به ابزاري براي ارتباط با ديگران است.</a:t>
            </a:r>
          </a:p>
          <a:p>
            <a:endParaRPr lang="fa-IR" sz="2800" dirty="0">
              <a:solidFill>
                <a:schemeClr val="accent3">
                  <a:lumMod val="75000"/>
                </a:schemeClr>
              </a:solidFill>
              <a:cs typeface="B Homa" pitchFamily="2" charset="-78"/>
            </a:endParaRPr>
          </a:p>
          <a:p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B Homa" pitchFamily="2" charset="-78"/>
              </a:rPr>
              <a:t>مربي در شناخت و پرورش كودكان و كمك به آنان نقش بسيار موثري دارد.</a:t>
            </a:r>
          </a:p>
          <a:p>
            <a:r>
              <a:rPr lang="fa-IR" sz="2800" dirty="0">
                <a:solidFill>
                  <a:schemeClr val="accent4">
                    <a:lumMod val="60000"/>
                    <a:lumOff val="40000"/>
                  </a:schemeClr>
                </a:solidFill>
                <a:cs typeface="B Homa" pitchFamily="2" charset="-78"/>
              </a:rPr>
              <a:t>بعد از نقاشي وسيله ارتباطي موثر براي كودك  موسيقي مي باشد.</a:t>
            </a:r>
          </a:p>
          <a:p>
            <a:r>
              <a:rPr lang="fa-IR" sz="2800" dirty="0">
                <a:solidFill>
                  <a:schemeClr val="accent4">
                    <a:lumMod val="60000"/>
                    <a:lumOff val="40000"/>
                  </a:schemeClr>
                </a:solidFill>
                <a:cs typeface="B Homa" pitchFamily="2" charset="-78"/>
              </a:rPr>
              <a:t>كودك اغلب در دوران كودكي به كمك نقاشي تمايلات خود رابيان مي كند.</a:t>
            </a:r>
          </a:p>
          <a:p>
            <a:r>
              <a:rPr lang="fa-IR" sz="2800" dirty="0">
                <a:solidFill>
                  <a:schemeClr val="accent2">
                    <a:lumMod val="75000"/>
                  </a:schemeClr>
                </a:solidFill>
                <a:cs typeface="B Homa" pitchFamily="2" charset="-78"/>
              </a:rPr>
              <a:t>سمبل ها و نمادها نه تنها در بزرگسالان بلكه در كودكان بسيار كاربرد دارد.</a:t>
            </a:r>
          </a:p>
          <a:p>
            <a:r>
              <a:rPr lang="fa-IR" sz="2800" dirty="0">
                <a:solidFill>
                  <a:schemeClr val="accent5">
                    <a:lumMod val="75000"/>
                  </a:schemeClr>
                </a:solidFill>
                <a:cs typeface="B Homa" pitchFamily="2" charset="-78"/>
              </a:rPr>
              <a:t>ونگوگ: نقاشيهاي خود را از دوران كودكي الهام گرفته و با خون وجودش نقاشي مي كشيده. </a:t>
            </a:r>
          </a:p>
          <a:p>
            <a:r>
              <a:rPr lang="fa-IR" sz="2800" dirty="0">
                <a:solidFill>
                  <a:schemeClr val="accent2">
                    <a:lumMod val="60000"/>
                    <a:lumOff val="40000"/>
                  </a:schemeClr>
                </a:solidFill>
                <a:cs typeface="B Homa" pitchFamily="2" charset="-78"/>
              </a:rPr>
              <a:t>همه هنرمندها همگي صادقانه مي گويند ما هنر خود را از دوران كودكي الهام گرفته ايم.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751"/>
    </mc:Choice>
    <mc:Fallback>
      <p:transition spd="slow" advTm="54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08" y="571480"/>
            <a:ext cx="8690896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</a:rPr>
              <a:t>مواردي كه بايد در مورد آن به مطالعه بپردازيم :</a:t>
            </a:r>
          </a:p>
          <a:p>
            <a:endParaRPr lang="fa-I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</a:rPr>
              <a:t>1-چرا كودكان نقاشي مي كنند؟</a:t>
            </a:r>
          </a:p>
          <a:p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</a:rPr>
              <a:t>2- چگونه كودكان خود را خلاق كنيم؟</a:t>
            </a:r>
          </a:p>
          <a:p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</a:rPr>
              <a:t>3- بهترين سن آموزش به كودكان چه سني مي باشد؟</a:t>
            </a:r>
          </a:p>
          <a:p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</a:rPr>
              <a:t>4- مهمترين قسمتهاي بدن كودك كه در نقاشي نقش موثري دارد كدامند؟</a:t>
            </a:r>
          </a:p>
          <a:p>
            <a:endParaRPr lang="fa-IR" sz="28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60"/>
    </mc:Choice>
    <mc:Fallback>
      <p:transition spd="slow" advTm="27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857232"/>
            <a:ext cx="8358246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</a:rPr>
              <a:t>از مهمترين اعضاء بدن كودكان در نقاشي:</a:t>
            </a:r>
          </a:p>
          <a:p>
            <a:endParaRPr lang="fa-IR" sz="3200" dirty="0"/>
          </a:p>
          <a:p>
            <a:pPr>
              <a:buFont typeface="Arial" charset="0"/>
              <a:buChar char="•"/>
            </a:pPr>
            <a:r>
              <a:rPr lang="fa-IR" sz="3200" dirty="0" smtClean="0">
                <a:solidFill>
                  <a:srgbClr val="FFC000"/>
                </a:solidFill>
              </a:rPr>
              <a:t>نقاشي با كف دست</a:t>
            </a:r>
          </a:p>
          <a:p>
            <a:pPr>
              <a:buFont typeface="Arial" charset="0"/>
              <a:buChar char="•"/>
            </a:pPr>
            <a:r>
              <a:rPr lang="fa-I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* نقاشي با كف پا</a:t>
            </a:r>
            <a:endParaRPr lang="fa-IR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fa-IR" sz="3200" dirty="0" smtClean="0">
                <a:solidFill>
                  <a:srgbClr val="7030A0"/>
                </a:solidFill>
              </a:rPr>
              <a:t>* نقاشي با انگشت</a:t>
            </a:r>
          </a:p>
          <a:p>
            <a:pPr>
              <a:buFont typeface="Arial" charset="0"/>
              <a:buChar char="•"/>
            </a:pPr>
            <a:endParaRPr lang="fa-IR" sz="3200" dirty="0"/>
          </a:p>
          <a:p>
            <a:pPr>
              <a:buFont typeface="Arial" charset="0"/>
              <a:buChar char="•"/>
            </a:pPr>
            <a:endParaRPr lang="fa-IR" sz="3200" dirty="0" smtClean="0"/>
          </a:p>
          <a:p>
            <a:pPr>
              <a:buFont typeface="Arial" charset="0"/>
              <a:buChar char="•"/>
            </a:pP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</a:rPr>
              <a:t>بهترين متريال براي اين نقاشي كودكان:</a:t>
            </a:r>
          </a:p>
          <a:p>
            <a:pPr>
              <a:buFont typeface="Arial" charset="0"/>
              <a:buChar char="•"/>
            </a:pPr>
            <a:endParaRPr lang="fa-IR" sz="3200" dirty="0"/>
          </a:p>
          <a:p>
            <a:pPr>
              <a:buFont typeface="Arial" charset="0"/>
              <a:buChar char="•"/>
            </a:pPr>
            <a:r>
              <a:rPr lang="fa-IR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استفاده از گواش مي باشد.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03"/>
    </mc:Choice>
    <mc:Fallback>
      <p:transition spd="slow" advTm="23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356"/>
            <a:ext cx="8072494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fa-IR" sz="4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fa-IR" sz="4800" dirty="0">
                <a:solidFill>
                  <a:schemeClr val="accent4">
                    <a:lumMod val="75000"/>
                  </a:schemeClr>
                </a:solidFill>
                <a:cs typeface="B Homa" pitchFamily="2" charset="-78"/>
              </a:rPr>
              <a:t>نقاشي با دست به لحاظ تماس با رنگ بسيار هيجان آميز و باعث پرورش خلاقيت كودكان ميشود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47"/>
    </mc:Choice>
    <mc:Fallback>
      <p:transition spd="slow" advTm="9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571612"/>
            <a:ext cx="842965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800" dirty="0">
                <a:solidFill>
                  <a:schemeClr val="accent4">
                    <a:lumMod val="75000"/>
                  </a:schemeClr>
                </a:solidFill>
                <a:cs typeface="B Homa" pitchFamily="2" charset="-78"/>
              </a:rPr>
              <a:t>نمونه هايي از نقاشي كودكان با كف دست كف پا و نوك انگشتان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91"/>
    </mc:Choice>
    <mc:Fallback>
      <p:transition spd="slow" advTm="11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81</TotalTime>
  <Words>432</Words>
  <Application>Microsoft Office PowerPoint</Application>
  <PresentationFormat>On-screen Show (4:3)</PresentationFormat>
  <Paragraphs>50</Paragraphs>
  <Slides>21</Slides>
  <Notes>1</Notes>
  <HiddenSlides>0</HiddenSlides>
  <MMClips>21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Andalus</vt:lpstr>
      <vt:lpstr>Arial</vt:lpstr>
      <vt:lpstr>B Elm</vt:lpstr>
      <vt:lpstr>B Homa</vt:lpstr>
      <vt:lpstr>B Mahsa</vt:lpstr>
      <vt:lpstr>Calibri</vt:lpstr>
      <vt:lpstr>Consolas</vt:lpstr>
      <vt:lpstr>Corbel</vt:lpstr>
      <vt:lpstr>Tahoma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Nazanin</dc:creator>
  <cp:lastModifiedBy>Windows User</cp:lastModifiedBy>
  <cp:revision>19</cp:revision>
  <dcterms:created xsi:type="dcterms:W3CDTF">2003-02-13T20:34:09Z</dcterms:created>
  <dcterms:modified xsi:type="dcterms:W3CDTF">2020-03-24T06:45:04Z</dcterms:modified>
</cp:coreProperties>
</file>