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57" r:id="rId2"/>
    <p:sldId id="256" r:id="rId3"/>
    <p:sldId id="259" r:id="rId4"/>
    <p:sldId id="284" r:id="rId5"/>
    <p:sldId id="258" r:id="rId6"/>
    <p:sldId id="260" r:id="rId7"/>
    <p:sldId id="261" r:id="rId8"/>
    <p:sldId id="277" r:id="rId9"/>
    <p:sldId id="263" r:id="rId10"/>
    <p:sldId id="262" r:id="rId11"/>
    <p:sldId id="264" r:id="rId12"/>
    <p:sldId id="271" r:id="rId13"/>
    <p:sldId id="272" r:id="rId14"/>
    <p:sldId id="266" r:id="rId15"/>
    <p:sldId id="268" r:id="rId16"/>
    <p:sldId id="269" r:id="rId17"/>
    <p:sldId id="270" r:id="rId18"/>
    <p:sldId id="273" r:id="rId19"/>
    <p:sldId id="274" r:id="rId20"/>
    <p:sldId id="287" r:id="rId21"/>
    <p:sldId id="288" r:id="rId22"/>
    <p:sldId id="289" r:id="rId23"/>
    <p:sldId id="290" r:id="rId24"/>
    <p:sldId id="291" r:id="rId25"/>
    <p:sldId id="280" r:id="rId26"/>
    <p:sldId id="267" r:id="rId27"/>
    <p:sldId id="275" r:id="rId28"/>
    <p:sldId id="281" r:id="rId29"/>
    <p:sldId id="282" r:id="rId30"/>
    <p:sldId id="28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2000" autoAdjust="0"/>
  </p:normalViewPr>
  <p:slideViewPr>
    <p:cSldViewPr snapToGrid="0">
      <p:cViewPr varScale="1">
        <p:scale>
          <a:sx n="68" d="100"/>
          <a:sy n="68" d="100"/>
        </p:scale>
        <p:origin x="-804"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89A983-DA77-443F-8988-505293D93E72}" type="doc">
      <dgm:prSet loTypeId="urn:microsoft.com/office/officeart/2005/8/layout/pyramid2" loCatId="list" qsTypeId="urn:microsoft.com/office/officeart/2005/8/quickstyle/simple5" qsCatId="simple" csTypeId="urn:microsoft.com/office/officeart/2005/8/colors/accent1_2" csCatId="accent1" phldr="1"/>
      <dgm:spPr/>
    </dgm:pt>
    <dgm:pt modelId="{0359193F-E3AB-4654-9FEF-BD7ACFD55C43}">
      <dgm:prSet custT="1"/>
      <dgm:spPr/>
      <dgm:t>
        <a:bodyPr/>
        <a:lstStyle/>
        <a:p>
          <a:r>
            <a:rPr lang="ar-SA" sz="2800" b="1" dirty="0" smtClean="0">
              <a:cs typeface="2  Nazanin" panose="00000400000000000000" pitchFamily="2" charset="-78"/>
            </a:rPr>
            <a:t>کودهای شیمیایی ( اوره ، نیترات ، آمونیوم ، دی فسفات آمونیوم و</a:t>
          </a:r>
          <a:r>
            <a:rPr lang="fa-IR" sz="2800" b="1" dirty="0" smtClean="0">
              <a:cs typeface="2  Nazanin" panose="00000400000000000000" pitchFamily="2" charset="-78"/>
            </a:rPr>
            <a:t>...</a:t>
          </a:r>
          <a:r>
            <a:rPr lang="ar-SA" sz="2800" b="1" dirty="0" smtClean="0">
              <a:cs typeface="2  Nazanin" panose="00000400000000000000" pitchFamily="2" charset="-78"/>
            </a:rPr>
            <a:t>) </a:t>
          </a:r>
          <a:endParaRPr lang="en-US" sz="2800" dirty="0">
            <a:cs typeface="2  Nazanin" panose="00000400000000000000" pitchFamily="2" charset="-78"/>
          </a:endParaRPr>
        </a:p>
      </dgm:t>
    </dgm:pt>
    <dgm:pt modelId="{B0ADC98A-4427-4990-9193-5332EAFDA16B}" type="parTrans" cxnId="{70A407D2-1CF4-4B74-AC77-FC5264C34D08}">
      <dgm:prSet/>
      <dgm:spPr/>
      <dgm:t>
        <a:bodyPr/>
        <a:lstStyle/>
        <a:p>
          <a:endParaRPr lang="en-US"/>
        </a:p>
      </dgm:t>
    </dgm:pt>
    <dgm:pt modelId="{B294D843-6F0D-46D7-BDC0-B31CA88813D7}" type="sibTrans" cxnId="{70A407D2-1CF4-4B74-AC77-FC5264C34D08}">
      <dgm:prSet/>
      <dgm:spPr/>
      <dgm:t>
        <a:bodyPr/>
        <a:lstStyle/>
        <a:p>
          <a:endParaRPr lang="en-US"/>
        </a:p>
      </dgm:t>
    </dgm:pt>
    <dgm:pt modelId="{C096EE1E-B126-43B2-ABFF-E458A0CFAA7F}">
      <dgm:prSet custT="1"/>
      <dgm:spPr/>
      <dgm:t>
        <a:bodyPr/>
        <a:lstStyle/>
        <a:p>
          <a:r>
            <a:rPr lang="ar-SA" sz="2800" b="1" dirty="0" smtClean="0">
              <a:cs typeface="2  Nazanin" panose="00000400000000000000" pitchFamily="2" charset="-78"/>
            </a:rPr>
            <a:t>فراورده های پلیمری ( پلاستیکها ، لاستیکها و الیاف مصنوعی و</a:t>
          </a:r>
          <a:r>
            <a:rPr lang="fa-IR" sz="2800" b="1" dirty="0" smtClean="0">
              <a:cs typeface="2  Nazanin" panose="00000400000000000000" pitchFamily="2" charset="-78"/>
            </a:rPr>
            <a:t>...</a:t>
          </a:r>
          <a:r>
            <a:rPr lang="ar-SA" sz="2800" b="1" dirty="0" smtClean="0">
              <a:cs typeface="2  Nazanin" panose="00000400000000000000" pitchFamily="2" charset="-78"/>
            </a:rPr>
            <a:t>) </a:t>
          </a:r>
          <a:endParaRPr lang="en-US" sz="2800" dirty="0">
            <a:cs typeface="2  Nazanin" panose="00000400000000000000" pitchFamily="2" charset="-78"/>
          </a:endParaRPr>
        </a:p>
      </dgm:t>
    </dgm:pt>
    <dgm:pt modelId="{FFE9D332-C6BE-4C57-9C96-D240E489B22B}" type="parTrans" cxnId="{34D73CC4-934E-4A9F-9604-D626794B3B85}">
      <dgm:prSet/>
      <dgm:spPr/>
      <dgm:t>
        <a:bodyPr/>
        <a:lstStyle/>
        <a:p>
          <a:endParaRPr lang="en-US"/>
        </a:p>
      </dgm:t>
    </dgm:pt>
    <dgm:pt modelId="{FEA268AB-84F7-40BF-9711-39DAB89774AB}" type="sibTrans" cxnId="{34D73CC4-934E-4A9F-9604-D626794B3B85}">
      <dgm:prSet/>
      <dgm:spPr/>
      <dgm:t>
        <a:bodyPr/>
        <a:lstStyle/>
        <a:p>
          <a:endParaRPr lang="en-US"/>
        </a:p>
      </dgm:t>
    </dgm:pt>
    <dgm:pt modelId="{A9662B2D-8A4B-4A68-B936-9ACF8D80DE81}">
      <dgm:prSet custT="1"/>
      <dgm:spPr/>
      <dgm:t>
        <a:bodyPr/>
        <a:lstStyle/>
        <a:p>
          <a:r>
            <a:rPr lang="ar-SA" sz="2800" b="1" dirty="0" smtClean="0">
              <a:cs typeface="2  Nazanin" panose="00000400000000000000" pitchFamily="2" charset="-78"/>
            </a:rPr>
            <a:t>مواد شیمیایی ( اسیدها ، حلال ها و</a:t>
          </a:r>
          <a:r>
            <a:rPr lang="fa-IR" sz="2800" b="1" dirty="0" smtClean="0">
              <a:cs typeface="2  Nazanin" panose="00000400000000000000" pitchFamily="2" charset="-78"/>
            </a:rPr>
            <a:t>...</a:t>
          </a:r>
          <a:r>
            <a:rPr lang="ar-SA" sz="2800" b="1" dirty="0" smtClean="0">
              <a:cs typeface="2  Nazanin" panose="00000400000000000000" pitchFamily="2" charset="-78"/>
            </a:rPr>
            <a:t> ) </a:t>
          </a:r>
          <a:endParaRPr lang="en-US" sz="2800" dirty="0">
            <a:cs typeface="2  Nazanin" panose="00000400000000000000" pitchFamily="2" charset="-78"/>
          </a:endParaRPr>
        </a:p>
      </dgm:t>
    </dgm:pt>
    <dgm:pt modelId="{931E60C6-774B-4A4D-9C59-4F13C51AAA33}" type="parTrans" cxnId="{CC2C32AD-E495-4FDA-BA60-B51BCF49D0A2}">
      <dgm:prSet/>
      <dgm:spPr/>
      <dgm:t>
        <a:bodyPr/>
        <a:lstStyle/>
        <a:p>
          <a:endParaRPr lang="en-US"/>
        </a:p>
      </dgm:t>
    </dgm:pt>
    <dgm:pt modelId="{7D1ADA92-C6DB-48DE-B40C-C392C854298E}" type="sibTrans" cxnId="{CC2C32AD-E495-4FDA-BA60-B51BCF49D0A2}">
      <dgm:prSet/>
      <dgm:spPr/>
      <dgm:t>
        <a:bodyPr/>
        <a:lstStyle/>
        <a:p>
          <a:endParaRPr lang="en-US"/>
        </a:p>
      </dgm:t>
    </dgm:pt>
    <dgm:pt modelId="{2C7310DD-F5DC-4556-BAC0-DCA1C440E147}" type="pres">
      <dgm:prSet presAssocID="{4F89A983-DA77-443F-8988-505293D93E72}" presName="compositeShape" presStyleCnt="0">
        <dgm:presLayoutVars>
          <dgm:dir/>
          <dgm:resizeHandles/>
        </dgm:presLayoutVars>
      </dgm:prSet>
      <dgm:spPr/>
    </dgm:pt>
    <dgm:pt modelId="{6329C93C-C8D5-4107-BBFD-DD13FD5407FF}" type="pres">
      <dgm:prSet presAssocID="{4F89A983-DA77-443F-8988-505293D93E72}" presName="pyramid" presStyleLbl="node1" presStyleIdx="0" presStyleCnt="1" custLinFactNeighborX="33511"/>
      <dgm:spPr/>
    </dgm:pt>
    <dgm:pt modelId="{DE8D3958-660B-4CDA-A6D2-919D46985035}" type="pres">
      <dgm:prSet presAssocID="{4F89A983-DA77-443F-8988-505293D93E72}" presName="theList" presStyleCnt="0"/>
      <dgm:spPr/>
    </dgm:pt>
    <dgm:pt modelId="{6C53002F-D059-4D76-BA51-E79FB9BA75A2}" type="pres">
      <dgm:prSet presAssocID="{0359193F-E3AB-4654-9FEF-BD7ACFD55C43}" presName="aNode" presStyleLbl="fgAcc1" presStyleIdx="0" presStyleCnt="3" custScaleX="136168" custLinFactNeighborY="39136">
        <dgm:presLayoutVars>
          <dgm:bulletEnabled val="1"/>
        </dgm:presLayoutVars>
      </dgm:prSet>
      <dgm:spPr/>
      <dgm:t>
        <a:bodyPr/>
        <a:lstStyle/>
        <a:p>
          <a:endParaRPr lang="en-US"/>
        </a:p>
      </dgm:t>
    </dgm:pt>
    <dgm:pt modelId="{E95C55F1-171E-47CE-8C82-BC26B08E0804}" type="pres">
      <dgm:prSet presAssocID="{0359193F-E3AB-4654-9FEF-BD7ACFD55C43}" presName="aSpace" presStyleCnt="0"/>
      <dgm:spPr/>
    </dgm:pt>
    <dgm:pt modelId="{380FBEBB-DAA3-45FB-B7F5-D8BC7A2788FE}" type="pres">
      <dgm:prSet presAssocID="{C096EE1E-B126-43B2-ABFF-E458A0CFAA7F}" presName="aNode" presStyleLbl="fgAcc1" presStyleIdx="1" presStyleCnt="3" custScaleX="134476" custLinFactY="16852" custLinFactNeighborY="100000">
        <dgm:presLayoutVars>
          <dgm:bulletEnabled val="1"/>
        </dgm:presLayoutVars>
      </dgm:prSet>
      <dgm:spPr/>
      <dgm:t>
        <a:bodyPr/>
        <a:lstStyle/>
        <a:p>
          <a:endParaRPr lang="en-US"/>
        </a:p>
      </dgm:t>
    </dgm:pt>
    <dgm:pt modelId="{BCDCBE1D-C2B4-4934-978D-ABD10C4D8EC3}" type="pres">
      <dgm:prSet presAssocID="{C096EE1E-B126-43B2-ABFF-E458A0CFAA7F}" presName="aSpace" presStyleCnt="0"/>
      <dgm:spPr/>
    </dgm:pt>
    <dgm:pt modelId="{7753CA16-C0DE-4A3C-B92B-FEF15D1203A3}" type="pres">
      <dgm:prSet presAssocID="{A9662B2D-8A4B-4A68-B936-9ACF8D80DE81}" presName="aNode" presStyleLbl="fgAcc1" presStyleIdx="2" presStyleCnt="3" custScaleX="145229" custLinFactY="27859" custLinFactNeighborX="3722" custLinFactNeighborY="100000">
        <dgm:presLayoutVars>
          <dgm:bulletEnabled val="1"/>
        </dgm:presLayoutVars>
      </dgm:prSet>
      <dgm:spPr/>
      <dgm:t>
        <a:bodyPr/>
        <a:lstStyle/>
        <a:p>
          <a:endParaRPr lang="en-US"/>
        </a:p>
      </dgm:t>
    </dgm:pt>
    <dgm:pt modelId="{2BCC2D9B-A6EA-4F6E-BC46-0D67A3FF0FBA}" type="pres">
      <dgm:prSet presAssocID="{A9662B2D-8A4B-4A68-B936-9ACF8D80DE81}" presName="aSpace" presStyleCnt="0"/>
      <dgm:spPr/>
    </dgm:pt>
  </dgm:ptLst>
  <dgm:cxnLst>
    <dgm:cxn modelId="{96AF078E-A93F-4535-9A13-37EC1F82793E}" type="presOf" srcId="{C096EE1E-B126-43B2-ABFF-E458A0CFAA7F}" destId="{380FBEBB-DAA3-45FB-B7F5-D8BC7A2788FE}" srcOrd="0" destOrd="0" presId="urn:microsoft.com/office/officeart/2005/8/layout/pyramid2"/>
    <dgm:cxn modelId="{FF5DFCBC-C827-4804-838F-8EBD820EAA3D}" type="presOf" srcId="{0359193F-E3AB-4654-9FEF-BD7ACFD55C43}" destId="{6C53002F-D059-4D76-BA51-E79FB9BA75A2}" srcOrd="0" destOrd="0" presId="urn:microsoft.com/office/officeart/2005/8/layout/pyramid2"/>
    <dgm:cxn modelId="{199CADA5-4221-4620-BF4F-116F1207010F}" type="presOf" srcId="{4F89A983-DA77-443F-8988-505293D93E72}" destId="{2C7310DD-F5DC-4556-BAC0-DCA1C440E147}" srcOrd="0" destOrd="0" presId="urn:microsoft.com/office/officeart/2005/8/layout/pyramid2"/>
    <dgm:cxn modelId="{34D73CC4-934E-4A9F-9604-D626794B3B85}" srcId="{4F89A983-DA77-443F-8988-505293D93E72}" destId="{C096EE1E-B126-43B2-ABFF-E458A0CFAA7F}" srcOrd="1" destOrd="0" parTransId="{FFE9D332-C6BE-4C57-9C96-D240E489B22B}" sibTransId="{FEA268AB-84F7-40BF-9711-39DAB89774AB}"/>
    <dgm:cxn modelId="{70A407D2-1CF4-4B74-AC77-FC5264C34D08}" srcId="{4F89A983-DA77-443F-8988-505293D93E72}" destId="{0359193F-E3AB-4654-9FEF-BD7ACFD55C43}" srcOrd="0" destOrd="0" parTransId="{B0ADC98A-4427-4990-9193-5332EAFDA16B}" sibTransId="{B294D843-6F0D-46D7-BDC0-B31CA88813D7}"/>
    <dgm:cxn modelId="{9D57323D-B9A6-45D9-8991-679FBE0F67FB}" type="presOf" srcId="{A9662B2D-8A4B-4A68-B936-9ACF8D80DE81}" destId="{7753CA16-C0DE-4A3C-B92B-FEF15D1203A3}" srcOrd="0" destOrd="0" presId="urn:microsoft.com/office/officeart/2005/8/layout/pyramid2"/>
    <dgm:cxn modelId="{CC2C32AD-E495-4FDA-BA60-B51BCF49D0A2}" srcId="{4F89A983-DA77-443F-8988-505293D93E72}" destId="{A9662B2D-8A4B-4A68-B936-9ACF8D80DE81}" srcOrd="2" destOrd="0" parTransId="{931E60C6-774B-4A4D-9C59-4F13C51AAA33}" sibTransId="{7D1ADA92-C6DB-48DE-B40C-C392C854298E}"/>
    <dgm:cxn modelId="{FCF85768-5AE1-4851-B9C3-B1745CDFE322}" type="presParOf" srcId="{2C7310DD-F5DC-4556-BAC0-DCA1C440E147}" destId="{6329C93C-C8D5-4107-BBFD-DD13FD5407FF}" srcOrd="0" destOrd="0" presId="urn:microsoft.com/office/officeart/2005/8/layout/pyramid2"/>
    <dgm:cxn modelId="{556E5B41-431E-4598-83E6-5DFDCA886A1A}" type="presParOf" srcId="{2C7310DD-F5DC-4556-BAC0-DCA1C440E147}" destId="{DE8D3958-660B-4CDA-A6D2-919D46985035}" srcOrd="1" destOrd="0" presId="urn:microsoft.com/office/officeart/2005/8/layout/pyramid2"/>
    <dgm:cxn modelId="{2256A218-4E09-4F73-BA20-EA3A6AAB9284}" type="presParOf" srcId="{DE8D3958-660B-4CDA-A6D2-919D46985035}" destId="{6C53002F-D059-4D76-BA51-E79FB9BA75A2}" srcOrd="0" destOrd="0" presId="urn:microsoft.com/office/officeart/2005/8/layout/pyramid2"/>
    <dgm:cxn modelId="{4E861ECD-4745-423B-8608-9434F18AE99D}" type="presParOf" srcId="{DE8D3958-660B-4CDA-A6D2-919D46985035}" destId="{E95C55F1-171E-47CE-8C82-BC26B08E0804}" srcOrd="1" destOrd="0" presId="urn:microsoft.com/office/officeart/2005/8/layout/pyramid2"/>
    <dgm:cxn modelId="{23D8C3EA-4501-4398-B8F6-A4D6FAF3969E}" type="presParOf" srcId="{DE8D3958-660B-4CDA-A6D2-919D46985035}" destId="{380FBEBB-DAA3-45FB-B7F5-D8BC7A2788FE}" srcOrd="2" destOrd="0" presId="urn:microsoft.com/office/officeart/2005/8/layout/pyramid2"/>
    <dgm:cxn modelId="{64F756F5-EA7E-4619-AFEC-1DF5AD713919}" type="presParOf" srcId="{DE8D3958-660B-4CDA-A6D2-919D46985035}" destId="{BCDCBE1D-C2B4-4934-978D-ABD10C4D8EC3}" srcOrd="3" destOrd="0" presId="urn:microsoft.com/office/officeart/2005/8/layout/pyramid2"/>
    <dgm:cxn modelId="{2D23907A-50D4-4077-94B2-E13E31E51D27}" type="presParOf" srcId="{DE8D3958-660B-4CDA-A6D2-919D46985035}" destId="{7753CA16-C0DE-4A3C-B92B-FEF15D1203A3}" srcOrd="4" destOrd="0" presId="urn:microsoft.com/office/officeart/2005/8/layout/pyramid2"/>
    <dgm:cxn modelId="{44F4CAD7-4B4B-4B7E-AFA4-BB3C82EEAF87}" type="presParOf" srcId="{DE8D3958-660B-4CDA-A6D2-919D46985035}" destId="{2BCC2D9B-A6EA-4F6E-BC46-0D67A3FF0FBA}"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9C93C-C8D5-4107-BBFD-DD13FD5407FF}">
      <dsp:nvSpPr>
        <dsp:cNvPr id="0" name=""/>
        <dsp:cNvSpPr/>
      </dsp:nvSpPr>
      <dsp:spPr>
        <a:xfrm>
          <a:off x="3993344" y="0"/>
          <a:ext cx="4859383" cy="4859383"/>
        </a:xfrm>
        <a:prstGeom prst="triangle">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sp>
    <dsp:sp modelId="{6C53002F-D059-4D76-BA51-E79FB9BA75A2}">
      <dsp:nvSpPr>
        <dsp:cNvPr id="0" name=""/>
        <dsp:cNvSpPr/>
      </dsp:nvSpPr>
      <dsp:spPr>
        <a:xfrm>
          <a:off x="4223407" y="544821"/>
          <a:ext cx="4301001" cy="115030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ar-SA" sz="2800" b="1" kern="1200" dirty="0" smtClean="0">
              <a:cs typeface="2  Nazanin" panose="00000400000000000000" pitchFamily="2" charset="-78"/>
            </a:rPr>
            <a:t>کودهای شیمیایی ( اوره ، نیترات ، آمونیوم ، دی فسفات آمونیوم و</a:t>
          </a:r>
          <a:r>
            <a:rPr lang="fa-IR" sz="2800" b="1" kern="1200" dirty="0" smtClean="0">
              <a:cs typeface="2  Nazanin" panose="00000400000000000000" pitchFamily="2" charset="-78"/>
            </a:rPr>
            <a:t>...</a:t>
          </a:r>
          <a:r>
            <a:rPr lang="ar-SA" sz="2800" b="1" kern="1200" dirty="0" smtClean="0">
              <a:cs typeface="2  Nazanin" panose="00000400000000000000" pitchFamily="2" charset="-78"/>
            </a:rPr>
            <a:t>) </a:t>
          </a:r>
          <a:endParaRPr lang="en-US" sz="2800" kern="1200" dirty="0">
            <a:cs typeface="2  Nazanin" panose="00000400000000000000" pitchFamily="2" charset="-78"/>
          </a:endParaRPr>
        </a:p>
      </dsp:txBody>
      <dsp:txXfrm>
        <a:off x="4279560" y="600974"/>
        <a:ext cx="4188695" cy="1038001"/>
      </dsp:txXfrm>
    </dsp:sp>
    <dsp:sp modelId="{380FBEBB-DAA3-45FB-B7F5-D8BC7A2788FE}">
      <dsp:nvSpPr>
        <dsp:cNvPr id="0" name=""/>
        <dsp:cNvSpPr/>
      </dsp:nvSpPr>
      <dsp:spPr>
        <a:xfrm>
          <a:off x="4250128" y="2120281"/>
          <a:ext cx="4247557" cy="115030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ar-SA" sz="2800" b="1" kern="1200" dirty="0" smtClean="0">
              <a:cs typeface="2  Nazanin" panose="00000400000000000000" pitchFamily="2" charset="-78"/>
            </a:rPr>
            <a:t>فراورده های پلیمری ( پلاستیکها ، لاستیکها و الیاف مصنوعی و</a:t>
          </a:r>
          <a:r>
            <a:rPr lang="fa-IR" sz="2800" b="1" kern="1200" dirty="0" smtClean="0">
              <a:cs typeface="2  Nazanin" panose="00000400000000000000" pitchFamily="2" charset="-78"/>
            </a:rPr>
            <a:t>...</a:t>
          </a:r>
          <a:r>
            <a:rPr lang="ar-SA" sz="2800" b="1" kern="1200" dirty="0" smtClean="0">
              <a:cs typeface="2  Nazanin" panose="00000400000000000000" pitchFamily="2" charset="-78"/>
            </a:rPr>
            <a:t>) </a:t>
          </a:r>
          <a:endParaRPr lang="en-US" sz="2800" kern="1200" dirty="0">
            <a:cs typeface="2  Nazanin" panose="00000400000000000000" pitchFamily="2" charset="-78"/>
          </a:endParaRPr>
        </a:p>
      </dsp:txBody>
      <dsp:txXfrm>
        <a:off x="4306281" y="2176434"/>
        <a:ext cx="4135251" cy="1038001"/>
      </dsp:txXfrm>
    </dsp:sp>
    <dsp:sp modelId="{7753CA16-C0DE-4A3C-B92B-FEF15D1203A3}">
      <dsp:nvSpPr>
        <dsp:cNvPr id="0" name=""/>
        <dsp:cNvSpPr/>
      </dsp:nvSpPr>
      <dsp:spPr>
        <a:xfrm>
          <a:off x="4197869" y="3540991"/>
          <a:ext cx="4587201" cy="115030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ar-SA" sz="2800" b="1" kern="1200" dirty="0" smtClean="0">
              <a:cs typeface="2  Nazanin" panose="00000400000000000000" pitchFamily="2" charset="-78"/>
            </a:rPr>
            <a:t>مواد شیمیایی ( اسیدها ، حلال ها و</a:t>
          </a:r>
          <a:r>
            <a:rPr lang="fa-IR" sz="2800" b="1" kern="1200" dirty="0" smtClean="0">
              <a:cs typeface="2  Nazanin" panose="00000400000000000000" pitchFamily="2" charset="-78"/>
            </a:rPr>
            <a:t>...</a:t>
          </a:r>
          <a:r>
            <a:rPr lang="ar-SA" sz="2800" b="1" kern="1200" dirty="0" smtClean="0">
              <a:cs typeface="2  Nazanin" panose="00000400000000000000" pitchFamily="2" charset="-78"/>
            </a:rPr>
            <a:t> ) </a:t>
          </a:r>
          <a:endParaRPr lang="en-US" sz="2800" kern="1200" dirty="0">
            <a:cs typeface="2  Nazanin" panose="00000400000000000000" pitchFamily="2" charset="-78"/>
          </a:endParaRPr>
        </a:p>
      </dsp:txBody>
      <dsp:txXfrm>
        <a:off x="4254022" y="3597144"/>
        <a:ext cx="4474895" cy="103800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906DA-5407-4C15-93AC-29B9454C0640}" type="datetimeFigureOut">
              <a:rPr lang="en-US" smtClean="0"/>
              <a:t>4/4/2020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4A985-5A51-4086-B480-5E7D2171082E}" type="slidenum">
              <a:rPr lang="en-US" smtClean="0"/>
              <a:t>‹#›</a:t>
            </a:fld>
            <a:endParaRPr lang="en-US"/>
          </a:p>
        </p:txBody>
      </p:sp>
    </p:spTree>
    <p:extLst>
      <p:ext uri="{BB962C8B-B14F-4D97-AF65-F5344CB8AC3E}">
        <p14:creationId xmlns:p14="http://schemas.microsoft.com/office/powerpoint/2010/main" val="3959098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64A985-5A51-4086-B480-5E7D2171082E}" type="slidenum">
              <a:rPr lang="en-US" smtClean="0"/>
              <a:t>21</a:t>
            </a:fld>
            <a:endParaRPr lang="en-US"/>
          </a:p>
        </p:txBody>
      </p:sp>
    </p:spTree>
    <p:extLst>
      <p:ext uri="{BB962C8B-B14F-4D97-AF65-F5344CB8AC3E}">
        <p14:creationId xmlns:p14="http://schemas.microsoft.com/office/powerpoint/2010/main" val="3012005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4/4/2020</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hyperlink" Target="https://www.avisatasfie.com/%d9%85%d9%82%d8%a7%d9%84%d8%a7%d8%aa/%d8%b3%d9%85%db%8c%d8%aa-%d9%81%d8%a7%d8%b6%d9%84%d8%a7%d8%a8/" TargetMode="External"/><Relationship Id="rId5" Type="http://schemas.openxmlformats.org/officeDocument/2006/relationships/hyperlink" Target="https://www.avisatasfie.com/%d9%85%d8%ad%d8%b5%d9%88%d9%84%d8%a7%d8%aa/%d8%aa%d8%b5%d9%81%db%8c%d9%87-%d9%81%d8%a7%d8%b6%d9%84%d8%a7%d8%a8-%da%a9%d8%b4%d8%a7%d9%88%d8%b1%d8%b2%db%8c/" TargetMode="External"/><Relationship Id="rId4" Type="http://schemas.openxmlformats.org/officeDocument/2006/relationships/hyperlink" Target="https://www.avisatasfie.com/%d9%85%d8%ad%d8%b5%d9%88%d9%84%d8%a7%d8%aa/%d8%aa%d8%b5%d9%81%db%8c%d9%87-%d9%81%d8%a7%d8%b6%d9%84%d8%a7%d8%a8-%d8%b5%d9%86%d8%b9%d8%aa%db%8c/"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png"/><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3.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6.xml"/><Relationship Id="rId7" Type="http://schemas.openxmlformats.org/officeDocument/2006/relationships/diagramColors" Target="../diagrams/colors1.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42" y="0"/>
            <a:ext cx="12318342" cy="6858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3786012"/>
      </p:ext>
    </p:extLst>
  </p:cSld>
  <p:clrMapOvr>
    <a:masterClrMapping/>
  </p:clrMapOvr>
  <mc:AlternateContent xmlns:mc="http://schemas.openxmlformats.org/markup-compatibility/2006">
    <mc:Choice xmlns:p14="http://schemas.microsoft.com/office/powerpoint/2010/main" Requires="p14">
      <p:transition spd="slow" p14:dur="2000" advTm="11239"/>
    </mc:Choice>
    <mc:Fallback>
      <p:transition spd="slow" advTm="1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82" y="1"/>
            <a:ext cx="11904618" cy="3997234"/>
          </a:xfrm>
        </p:spPr>
        <p:txBody>
          <a:bodyPr>
            <a:normAutofit fontScale="90000"/>
          </a:bodyPr>
          <a:lstStyle/>
          <a:p>
            <a:pPr algn="r">
              <a:lnSpc>
                <a:spcPct val="150000"/>
              </a:lnSpc>
            </a:pPr>
            <a:r>
              <a:rPr lang="ar-SA" sz="3200" dirty="0">
                <a:effectLst/>
                <a:cs typeface="2  Nazanin" panose="00000400000000000000" pitchFamily="2" charset="-78"/>
              </a:rPr>
              <a:t>یک روش متداول تصفیه ممکن است شامل خنثی سازی، انعقاد/ لخته‌ سازی، شناورسازی /ته‌نشینی /فیلتراسیون، زلال سازی و تجزیه بیولوژیکی (مانند فیلتر </a:t>
            </a:r>
            <a:r>
              <a:rPr lang="ar-SA" sz="3200" dirty="0" smtClean="0">
                <a:effectLst/>
                <a:cs typeface="2  Nazanin" panose="00000400000000000000" pitchFamily="2" charset="-78"/>
              </a:rPr>
              <a:t>چکنده</a:t>
            </a:r>
            <a:r>
              <a:rPr lang="fa-IR" sz="3200" dirty="0" smtClean="0">
                <a:effectLst/>
                <a:cs typeface="2  Nazanin" panose="00000400000000000000" pitchFamily="2" charset="-78"/>
              </a:rPr>
              <a:t>)و</a:t>
            </a:r>
            <a:r>
              <a:rPr lang="ar-SA" sz="3200" dirty="0" smtClean="0">
                <a:effectLst/>
                <a:cs typeface="2  Nazanin" panose="00000400000000000000" pitchFamily="2" charset="-78"/>
              </a:rPr>
              <a:t> یک مرحله </a:t>
            </a:r>
            <a:r>
              <a:rPr lang="ar-SA" sz="3200" dirty="0">
                <a:effectLst/>
                <a:cs typeface="2  Nazanin" panose="00000400000000000000" pitchFamily="2" charset="-78"/>
              </a:rPr>
              <a:t>نهایی برای زلال سازی با استفاده از فیلتراسیون</a:t>
            </a:r>
            <a:r>
              <a:rPr lang="ar-SA" sz="3200" dirty="0" smtClean="0">
                <a:effectLst/>
                <a:cs typeface="2  Nazanin" panose="00000400000000000000" pitchFamily="2" charset="-78"/>
              </a:rPr>
              <a:t>، </a:t>
            </a:r>
            <a:r>
              <a:rPr lang="ar-SA" sz="3200" dirty="0">
                <a:effectLst/>
                <a:cs typeface="2  Nazanin" panose="00000400000000000000" pitchFamily="2" charset="-78"/>
              </a:rPr>
              <a:t>کربن فعال یا تصفیه شیمیایی نیز ممکن است نیاز </a:t>
            </a:r>
            <a:r>
              <a:rPr lang="ar-SA" sz="3200" dirty="0" smtClean="0">
                <a:effectLst/>
                <a:cs typeface="2  Nazanin" panose="00000400000000000000" pitchFamily="2" charset="-78"/>
              </a:rPr>
              <a:t>باشد</a:t>
            </a:r>
            <a:r>
              <a:rPr lang="fa-IR" sz="3200" dirty="0" smtClean="0">
                <a:effectLst/>
                <a:cs typeface="2  Nazanin" panose="00000400000000000000" pitchFamily="2" charset="-78"/>
              </a:rPr>
              <a:t>.</a:t>
            </a:r>
            <a:endParaRPr lang="en-US" sz="3200" dirty="0">
              <a:cs typeface="2  Nazanin"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0" y="3382401"/>
            <a:ext cx="2857500" cy="2857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0443" y="3868614"/>
            <a:ext cx="2616590" cy="2335237"/>
          </a:xfrm>
          <a:prstGeom prst="rect">
            <a:avLst/>
          </a:prstGeom>
        </p:spPr>
      </p:pic>
      <p:sp>
        <p:nvSpPr>
          <p:cNvPr id="6" name="TextBox 5"/>
          <p:cNvSpPr txBox="1"/>
          <p:nvPr/>
        </p:nvSpPr>
        <p:spPr>
          <a:xfrm>
            <a:off x="8496886" y="6358597"/>
            <a:ext cx="3038622" cy="400110"/>
          </a:xfrm>
          <a:prstGeom prst="rect">
            <a:avLst/>
          </a:prstGeom>
          <a:noFill/>
        </p:spPr>
        <p:txBody>
          <a:bodyPr wrap="square" rtlCol="0">
            <a:spAutoFit/>
          </a:bodyPr>
          <a:lstStyle/>
          <a:p>
            <a:pPr algn="r"/>
            <a:r>
              <a:rPr lang="fa-IR" sz="2000" dirty="0" smtClean="0">
                <a:cs typeface="2  Nazanin" panose="00000400000000000000" pitchFamily="2" charset="-78"/>
              </a:rPr>
              <a:t>شکل4:انعقاد سازی</a:t>
            </a:r>
            <a:endParaRPr lang="en-US" sz="2000" dirty="0">
              <a:cs typeface="2  Nazanin" panose="00000400000000000000" pitchFamily="2" charset="-78"/>
            </a:endParaRPr>
          </a:p>
        </p:txBody>
      </p:sp>
      <p:sp>
        <p:nvSpPr>
          <p:cNvPr id="8" name="TextBox 7"/>
          <p:cNvSpPr txBox="1"/>
          <p:nvPr/>
        </p:nvSpPr>
        <p:spPr>
          <a:xfrm>
            <a:off x="900332" y="6358597"/>
            <a:ext cx="2222696" cy="400110"/>
          </a:xfrm>
          <a:prstGeom prst="rect">
            <a:avLst/>
          </a:prstGeom>
          <a:noFill/>
        </p:spPr>
        <p:txBody>
          <a:bodyPr wrap="square" rtlCol="0">
            <a:spAutoFit/>
          </a:bodyPr>
          <a:lstStyle/>
          <a:p>
            <a:pPr algn="r"/>
            <a:r>
              <a:rPr lang="fa-IR" sz="2000" dirty="0" smtClean="0">
                <a:cs typeface="2  Nazanin" panose="00000400000000000000" pitchFamily="2" charset="-78"/>
              </a:rPr>
              <a:t>شکل5: زلال سازی</a:t>
            </a:r>
            <a:endParaRPr lang="en-US" sz="2000" dirty="0">
              <a:cs typeface="2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0620283"/>
      </p:ext>
    </p:extLst>
  </p:cSld>
  <p:clrMapOvr>
    <a:masterClrMapping/>
  </p:clrMapOvr>
  <mc:AlternateContent xmlns:mc="http://schemas.openxmlformats.org/markup-compatibility/2006" xmlns:p14="http://schemas.microsoft.com/office/powerpoint/2010/main">
    <mc:Choice Requires="p14">
      <p:transition spd="slow" p14:dur="2000" advTm="90420"/>
    </mc:Choice>
    <mc:Fallback xmlns="">
      <p:transition spd="slow" advTm="9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1" y="-822960"/>
            <a:ext cx="12100560" cy="6949440"/>
          </a:xfrm>
        </p:spPr>
        <p:txBody>
          <a:bodyPr>
            <a:normAutofit/>
          </a:bodyPr>
          <a:lstStyle/>
          <a:p>
            <a:pPr algn="r">
              <a:lnSpc>
                <a:spcPct val="150000"/>
              </a:lnSpc>
            </a:pPr>
            <a:r>
              <a:rPr lang="ar-SA" sz="2800" dirty="0">
                <a:effectLst/>
                <a:cs typeface="2  Nazanin" panose="00000400000000000000" pitchFamily="2" charset="-78"/>
              </a:rPr>
              <a:t>با توجه به تغییرات گسترده ی قوانین زیست محیطی و سختگیرانه تر شدن آن‌ها، درک و مهیا نمودن الزامات مورد نیاز برای صاحبان این صنایع از اهمیت ویژه ای برخوردار است. امروزه با توجه به وضع همین قوانین سختگیرانه، صاحبان صنایع مختلف به خصوص صنایع پتروشیمیایی، آگاهی بیشتری نسبت به نوع فاضلاب تولیدی، نحوه ی دفع و تخلیه آن و روش های مناسب برای تصفیه و دستیابی به استانداردهای تعیین شده، کسب نموده </a:t>
            </a:r>
            <a:r>
              <a:rPr lang="ar-SA" sz="2800" dirty="0" smtClean="0">
                <a:effectLst/>
                <a:cs typeface="2  Nazanin" panose="00000400000000000000" pitchFamily="2" charset="-78"/>
              </a:rPr>
              <a:t>اند</a:t>
            </a:r>
            <a:r>
              <a:rPr lang="fa-IR" sz="2800" dirty="0" smtClean="0">
                <a:effectLst/>
                <a:cs typeface="2  Nazanin" panose="00000400000000000000" pitchFamily="2" charset="-78"/>
              </a:rPr>
              <a:t>.</a:t>
            </a:r>
            <a:endParaRPr lang="en-US" sz="2800" dirty="0">
              <a:cs typeface="2  Nazanin" panose="00000400000000000000" pitchFamily="2" charset="-78"/>
            </a:endParaRPr>
          </a:p>
        </p:txBody>
      </p:sp>
      <p:pic>
        <p:nvPicPr>
          <p:cNvPr id="3" name="Picture 2" descr="تصفیه فاضلاب صنایع پتروشیمی"/>
          <p:cNvPicPr/>
          <p:nvPr/>
        </p:nvPicPr>
        <p:blipFill>
          <a:blip r:embed="rId4">
            <a:extLst>
              <a:ext uri="{28A0092B-C50C-407E-A947-70E740481C1C}">
                <a14:useLocalDpi xmlns:a14="http://schemas.microsoft.com/office/drawing/2010/main" val="0"/>
              </a:ext>
            </a:extLst>
          </a:blip>
          <a:srcRect/>
          <a:stretch>
            <a:fillRect/>
          </a:stretch>
        </p:blipFill>
        <p:spPr bwMode="auto">
          <a:xfrm>
            <a:off x="207664" y="4543865"/>
            <a:ext cx="4082982" cy="2314134"/>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5100638"/>
      </p:ext>
    </p:extLst>
  </p:cSld>
  <p:clrMapOvr>
    <a:masterClrMapping/>
  </p:clrMapOvr>
  <mc:AlternateContent xmlns:mc="http://schemas.openxmlformats.org/markup-compatibility/2006" xmlns:p14="http://schemas.microsoft.com/office/powerpoint/2010/main">
    <mc:Choice Requires="p14">
      <p:transition spd="slow" p14:dur="2000" advTm="52349"/>
    </mc:Choice>
    <mc:Fallback xmlns="">
      <p:transition spd="slow" advTm="52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084148" cy="1744394"/>
          </a:xfrm>
        </p:spPr>
        <p:txBody>
          <a:bodyPr/>
          <a:lstStyle/>
          <a:p>
            <a:r>
              <a:rPr lang="ar-SA" dirty="0">
                <a:solidFill>
                  <a:srgbClr val="FF0000"/>
                </a:solidFill>
                <a:effectLst/>
              </a:rPr>
              <a:t>موارد زیر عمده ترین آلایندگی صنایع پتروشیمی را شامل می شود : </a:t>
            </a:r>
            <a:r>
              <a:rPr lang="en-US" dirty="0">
                <a:solidFill>
                  <a:srgbClr val="FF0000"/>
                </a:solidFill>
                <a:effectLst/>
              </a:rPr>
              <a:t/>
            </a:r>
            <a:br>
              <a:rPr lang="en-US" dirty="0">
                <a:solidFill>
                  <a:srgbClr val="FF0000"/>
                </a:solidFill>
                <a:effectLst/>
              </a:rPr>
            </a:br>
            <a:endParaRPr lang="en-US" dirty="0">
              <a:solidFill>
                <a:srgbClr val="FF0000"/>
              </a:solidFill>
            </a:endParaRPr>
          </a:p>
        </p:txBody>
      </p:sp>
      <p:sp>
        <p:nvSpPr>
          <p:cNvPr id="3" name="Text Placeholder 2"/>
          <p:cNvSpPr>
            <a:spLocks noGrp="1"/>
          </p:cNvSpPr>
          <p:nvPr>
            <p:ph type="body" idx="1"/>
          </p:nvPr>
        </p:nvSpPr>
        <p:spPr>
          <a:xfrm>
            <a:off x="0" y="1350498"/>
            <a:ext cx="12192000" cy="5507501"/>
          </a:xfrm>
        </p:spPr>
        <p:txBody>
          <a:bodyPr/>
          <a:lstStyle/>
          <a:p>
            <a:pPr algn="r"/>
            <a:endParaRPr lang="en-US" dirty="0"/>
          </a:p>
        </p:txBody>
      </p:sp>
      <p:sp>
        <p:nvSpPr>
          <p:cNvPr id="4" name="Oval 3"/>
          <p:cNvSpPr/>
          <p:nvPr/>
        </p:nvSpPr>
        <p:spPr>
          <a:xfrm>
            <a:off x="5219113" y="1441941"/>
            <a:ext cx="3920197" cy="1456004"/>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r" rtl="1">
              <a:lnSpc>
                <a:spcPct val="150000"/>
              </a:lnSpc>
            </a:pPr>
            <a:r>
              <a:rPr lang="ar-SA" sz="2400" b="1" dirty="0">
                <a:cs typeface="2  Nazanin" panose="00000400000000000000" pitchFamily="2" charset="-78"/>
              </a:rPr>
              <a:t>*  پساب خنک کننده </a:t>
            </a:r>
            <a:endParaRPr lang="en-US" sz="2400" dirty="0">
              <a:cs typeface="2  Nazanin" panose="00000400000000000000" pitchFamily="2" charset="-78"/>
            </a:endParaRPr>
          </a:p>
        </p:txBody>
      </p:sp>
      <p:sp>
        <p:nvSpPr>
          <p:cNvPr id="11" name="Oval 10"/>
          <p:cNvSpPr/>
          <p:nvPr/>
        </p:nvSpPr>
        <p:spPr>
          <a:xfrm>
            <a:off x="633045" y="2206870"/>
            <a:ext cx="3770141" cy="1083212"/>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r" rtl="1"/>
            <a:r>
              <a:rPr lang="ar-SA" sz="2400" dirty="0">
                <a:cs typeface="2  Nazanin" panose="00000400000000000000" pitchFamily="2" charset="-78"/>
              </a:rPr>
              <a:t> </a:t>
            </a:r>
            <a:endParaRPr lang="en-US" sz="2400" dirty="0">
              <a:cs typeface="2  Nazanin" panose="00000400000000000000" pitchFamily="2" charset="-78"/>
            </a:endParaRPr>
          </a:p>
          <a:p>
            <a:pPr algn="r" rtl="1"/>
            <a:r>
              <a:rPr lang="ar-SA" sz="2400" b="1" dirty="0">
                <a:cs typeface="2  Nazanin" panose="00000400000000000000" pitchFamily="2" charset="-78"/>
              </a:rPr>
              <a:t> *  پساب واحد کلر آلکالی </a:t>
            </a:r>
            <a:endParaRPr lang="en-US" sz="2400" dirty="0">
              <a:cs typeface="2  Nazanin" panose="00000400000000000000" pitchFamily="2" charset="-78"/>
            </a:endParaRPr>
          </a:p>
        </p:txBody>
      </p:sp>
      <p:sp>
        <p:nvSpPr>
          <p:cNvPr id="12" name="Oval 11"/>
          <p:cNvSpPr/>
          <p:nvPr/>
        </p:nvSpPr>
        <p:spPr>
          <a:xfrm>
            <a:off x="8060788" y="3488788"/>
            <a:ext cx="4023360" cy="154041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r" rtl="1"/>
            <a:r>
              <a:rPr lang="ar-SA" sz="3200" dirty="0">
                <a:cs typeface="2  Nazanin" panose="00000400000000000000" pitchFamily="2" charset="-78"/>
              </a:rPr>
              <a:t> </a:t>
            </a:r>
            <a:endParaRPr lang="en-US" sz="3200" dirty="0">
              <a:cs typeface="2  Nazanin" panose="00000400000000000000" pitchFamily="2" charset="-78"/>
            </a:endParaRPr>
          </a:p>
          <a:p>
            <a:pPr algn="r" rtl="1"/>
            <a:r>
              <a:rPr lang="ar-SA" sz="3200" b="1" dirty="0">
                <a:cs typeface="2  Nazanin" panose="00000400000000000000" pitchFamily="2" charset="-78"/>
              </a:rPr>
              <a:t> * </a:t>
            </a:r>
            <a:r>
              <a:rPr lang="ar-SA" sz="2400" b="1" dirty="0">
                <a:cs typeface="2  Nazanin" panose="00000400000000000000" pitchFamily="2" charset="-78"/>
              </a:rPr>
              <a:t>پساب</a:t>
            </a:r>
            <a:r>
              <a:rPr lang="ar-SA" sz="3200" b="1" dirty="0">
                <a:cs typeface="2  Nazanin" panose="00000400000000000000" pitchFamily="2" charset="-78"/>
              </a:rPr>
              <a:t> </a:t>
            </a:r>
            <a:r>
              <a:rPr lang="ar-SA" sz="2800" b="1" dirty="0">
                <a:cs typeface="2  Nazanin" panose="00000400000000000000" pitchFamily="2" charset="-78"/>
              </a:rPr>
              <a:t>واحدآمونیا</a:t>
            </a:r>
            <a:r>
              <a:rPr lang="ar-SA" sz="3200" b="1" dirty="0">
                <a:cs typeface="2  Nazanin" panose="00000400000000000000" pitchFamily="2" charset="-78"/>
              </a:rPr>
              <a:t>ک </a:t>
            </a:r>
            <a:endParaRPr lang="en-US" sz="3200" dirty="0">
              <a:cs typeface="2  Nazanin" panose="00000400000000000000" pitchFamily="2" charset="-78"/>
            </a:endParaRPr>
          </a:p>
        </p:txBody>
      </p:sp>
      <p:sp>
        <p:nvSpPr>
          <p:cNvPr id="13" name="Oval 12"/>
          <p:cNvSpPr/>
          <p:nvPr/>
        </p:nvSpPr>
        <p:spPr>
          <a:xfrm>
            <a:off x="633045" y="3752557"/>
            <a:ext cx="3840480" cy="109728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r"/>
            <a:r>
              <a:rPr lang="ar-SA" sz="2400" b="1" dirty="0">
                <a:cs typeface="2  Nazanin" panose="00000400000000000000" pitchFamily="2" charset="-78"/>
              </a:rPr>
              <a:t>پساب واحد تصفیه آب </a:t>
            </a:r>
            <a:r>
              <a:rPr lang="ar-SA" sz="2400" b="1" dirty="0" smtClean="0">
                <a:cs typeface="2  Nazanin" panose="00000400000000000000" pitchFamily="2" charset="-78"/>
              </a:rPr>
              <a:t> </a:t>
            </a:r>
            <a:endParaRPr lang="en-US" sz="2400" dirty="0">
              <a:cs typeface="2  Nazanin" panose="00000400000000000000" pitchFamily="2" charset="-78"/>
            </a:endParaRPr>
          </a:p>
        </p:txBody>
      </p:sp>
      <p:sp>
        <p:nvSpPr>
          <p:cNvPr id="16" name="Oval 15"/>
          <p:cNvSpPr/>
          <p:nvPr/>
        </p:nvSpPr>
        <p:spPr>
          <a:xfrm>
            <a:off x="5219114" y="5029199"/>
            <a:ext cx="4164037" cy="1872764"/>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r" rtl="1"/>
            <a:r>
              <a:rPr lang="ar-SA" sz="2400" dirty="0">
                <a:cs typeface="2  Nazanin" panose="00000400000000000000" pitchFamily="2" charset="-78"/>
              </a:rPr>
              <a:t> </a:t>
            </a:r>
            <a:endParaRPr lang="en-US" sz="2400" dirty="0">
              <a:cs typeface="2  Nazanin" panose="00000400000000000000" pitchFamily="2" charset="-78"/>
            </a:endParaRPr>
          </a:p>
          <a:p>
            <a:pPr algn="r" rtl="1"/>
            <a:r>
              <a:rPr lang="ar-SA" sz="2400" b="1" dirty="0">
                <a:cs typeface="2  Nazanin" panose="00000400000000000000" pitchFamily="2" charset="-78"/>
              </a:rPr>
              <a:t>*  پساب بخش جذب گاز </a:t>
            </a:r>
            <a:r>
              <a:rPr lang="en-US" sz="2400" b="1" dirty="0">
                <a:cs typeface="2  Nazanin" panose="00000400000000000000" pitchFamily="2" charset="-78"/>
              </a:rPr>
              <a:t>CO</a:t>
            </a:r>
            <a:r>
              <a:rPr lang="ar-SA" sz="2400" b="1" dirty="0">
                <a:cs typeface="2  Nazanin" panose="00000400000000000000" pitchFamily="2" charset="-78"/>
              </a:rPr>
              <a:t>  ، گوگرد گیری و کراکینگ </a:t>
            </a:r>
            <a:endParaRPr lang="en-US" sz="2400" dirty="0">
              <a:cs typeface="2  Nazanin" panose="00000400000000000000" pitchFamily="2" charset="-78"/>
            </a:endParaRPr>
          </a:p>
        </p:txBody>
      </p:sp>
      <p:sp>
        <p:nvSpPr>
          <p:cNvPr id="17" name="Oval 16"/>
          <p:cNvSpPr/>
          <p:nvPr/>
        </p:nvSpPr>
        <p:spPr>
          <a:xfrm>
            <a:off x="970670" y="5437172"/>
            <a:ext cx="3559126" cy="119573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r"/>
            <a:r>
              <a:rPr lang="ar-SA" sz="2400" b="1" dirty="0">
                <a:cs typeface="2  Nazanin" panose="00000400000000000000" pitchFamily="2" charset="-78"/>
              </a:rPr>
              <a:t>پساب واحد اسید </a:t>
            </a:r>
            <a:r>
              <a:rPr lang="ar-SA" sz="2400" b="1" dirty="0" smtClean="0">
                <a:cs typeface="2  Nazanin" panose="00000400000000000000" pitchFamily="2" charset="-78"/>
              </a:rPr>
              <a:t>نیتریک</a:t>
            </a:r>
            <a:endParaRPr lang="en-US" sz="2400" dirty="0">
              <a:cs typeface="2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4579292"/>
      </p:ext>
    </p:extLst>
  </p:cSld>
  <p:clrMapOvr>
    <a:masterClrMapping/>
  </p:clrMapOvr>
  <mc:AlternateContent xmlns:mc="http://schemas.openxmlformats.org/markup-compatibility/2006" xmlns:p14="http://schemas.microsoft.com/office/powerpoint/2010/main">
    <mc:Choice Requires="p14">
      <p:transition spd="slow" p14:dur="2000" advTm="47407"/>
    </mc:Choice>
    <mc:Fallback xmlns="">
      <p:transition spd="slow" advTm="47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3" y="126610"/>
            <a:ext cx="12079458" cy="4290645"/>
          </a:xfrm>
        </p:spPr>
        <p:txBody>
          <a:bodyPr>
            <a:normAutofit fontScale="90000"/>
          </a:bodyPr>
          <a:lstStyle/>
          <a:p>
            <a:pPr algn="r" rtl="1">
              <a:lnSpc>
                <a:spcPct val="150000"/>
              </a:lnSpc>
            </a:pPr>
            <a:r>
              <a:rPr lang="ar-SA" sz="2800" dirty="0">
                <a:effectLst/>
                <a:cs typeface="2  Nazanin" panose="00000400000000000000" pitchFamily="2" charset="-78"/>
              </a:rPr>
              <a:t>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a:effectLst/>
                <a:cs typeface="2  Nazanin" panose="00000400000000000000" pitchFamily="2" charset="-78"/>
              </a:rPr>
              <a:t>شناسایی دقیق پسابها و اندازه گیری کمی و کیفی آلاینده ها در طراحی سیستم تصفیه مناسب در واحدهای پتروشیمی با توجه به نوع آلاینده بسیار الزامی است در غیراین صورت سیستم تصفیه کارایی لازم را نداشته و باعث آلودگی محیط زیست خواهد شد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a:effectLst/>
                <a:cs typeface="2  Nazanin" panose="00000400000000000000" pitchFamily="2" charset="-78"/>
              </a:rPr>
              <a:t>از پسابهای تصفیه شده صنعتی می توان به عنوان آب فرایند و یا در آبیاری فضای سبز استفاده نمود .</a:t>
            </a:r>
            <a:r>
              <a:rPr lang="en-US" sz="2800" dirty="0">
                <a:effectLst/>
                <a:cs typeface="2  Nazanin" panose="00000400000000000000" pitchFamily="2" charset="-78"/>
              </a:rPr>
              <a:t/>
            </a:r>
            <a:br>
              <a:rPr lang="en-US" sz="2800" dirty="0">
                <a:effectLst/>
                <a:cs typeface="2  Nazanin" panose="00000400000000000000" pitchFamily="2" charset="-78"/>
              </a:rPr>
            </a:br>
            <a:endParaRPr lang="en-US" sz="2800" dirty="0">
              <a:cs typeface="2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09" y="3840480"/>
            <a:ext cx="4304713" cy="2138289"/>
          </a:xfrm>
          <a:prstGeom prst="rect">
            <a:avLst/>
          </a:prstGeom>
        </p:spPr>
      </p:pic>
      <p:sp>
        <p:nvSpPr>
          <p:cNvPr id="5" name="TextBox 4"/>
          <p:cNvSpPr txBox="1"/>
          <p:nvPr/>
        </p:nvSpPr>
        <p:spPr>
          <a:xfrm>
            <a:off x="745588" y="6203852"/>
            <a:ext cx="5219114" cy="400110"/>
          </a:xfrm>
          <a:prstGeom prst="rect">
            <a:avLst/>
          </a:prstGeom>
          <a:noFill/>
        </p:spPr>
        <p:txBody>
          <a:bodyPr wrap="square" rtlCol="0">
            <a:spAutoFit/>
          </a:bodyPr>
          <a:lstStyle/>
          <a:p>
            <a:r>
              <a:rPr lang="fa-IR" sz="2000" dirty="0" smtClean="0">
                <a:cs typeface="2  Nazanin" panose="00000400000000000000" pitchFamily="2" charset="-78"/>
              </a:rPr>
              <a:t>شکل7: استفاده از پساب تصفیه شده در آبیاری فضا سبز</a:t>
            </a:r>
            <a:endParaRPr lang="en-US" sz="2000" dirty="0">
              <a:cs typeface="2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2251516"/>
      </p:ext>
    </p:extLst>
  </p:cSld>
  <p:clrMapOvr>
    <a:masterClrMapping/>
  </p:clrMapOvr>
  <mc:AlternateContent xmlns:mc="http://schemas.openxmlformats.org/markup-compatibility/2006" xmlns:p14="http://schemas.microsoft.com/office/powerpoint/2010/main">
    <mc:Choice Requires="p14">
      <p:transition spd="slow" p14:dur="2000" advTm="29221"/>
    </mc:Choice>
    <mc:Fallback xmlns="">
      <p:transition spd="slow" advTm="2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243" y="1"/>
            <a:ext cx="10418805" cy="1294228"/>
          </a:xfrm>
        </p:spPr>
        <p:txBody>
          <a:bodyPr>
            <a:normAutofit fontScale="90000"/>
          </a:bodyPr>
          <a:lstStyle/>
          <a:p>
            <a:pPr>
              <a:lnSpc>
                <a:spcPct val="150000"/>
              </a:lnSpc>
            </a:pPr>
            <a:r>
              <a:rPr lang="ar-SA" dirty="0">
                <a:solidFill>
                  <a:srgbClr val="FF0000"/>
                </a:solidFill>
                <a:effectLst/>
                <a:cs typeface="2  Nazanin" panose="00000400000000000000" pitchFamily="2" charset="-78"/>
              </a:rPr>
              <a:t>فرآیندهای کنونی مورد استفاده برای تصفیه فاضلاب در صنایع </a:t>
            </a:r>
            <a:r>
              <a:rPr lang="ar-SA" dirty="0" smtClean="0">
                <a:solidFill>
                  <a:srgbClr val="FF0000"/>
                </a:solidFill>
                <a:effectLst/>
                <a:cs typeface="2  Nazanin" panose="00000400000000000000" pitchFamily="2" charset="-78"/>
              </a:rPr>
              <a:t>پتروشیمی</a:t>
            </a:r>
            <a:r>
              <a:rPr lang="fa-IR" dirty="0" smtClean="0">
                <a:solidFill>
                  <a:srgbClr val="FF0000"/>
                </a:solidFill>
                <a:effectLst/>
                <a:cs typeface="2  Nazanin" panose="00000400000000000000" pitchFamily="2" charset="-78"/>
              </a:rPr>
              <a:t>:</a:t>
            </a:r>
            <a:endParaRPr lang="en-US" dirty="0">
              <a:solidFill>
                <a:srgbClr val="FF0000"/>
              </a:solidFill>
              <a:cs typeface="2  Nazanin" panose="00000400000000000000" pitchFamily="2" charset="-78"/>
            </a:endParaRPr>
          </a:p>
        </p:txBody>
      </p:sp>
      <p:sp>
        <p:nvSpPr>
          <p:cNvPr id="3" name="Text Placeholder 2"/>
          <p:cNvSpPr>
            <a:spLocks noGrp="1"/>
          </p:cNvSpPr>
          <p:nvPr>
            <p:ph type="body" idx="1"/>
          </p:nvPr>
        </p:nvSpPr>
        <p:spPr>
          <a:xfrm>
            <a:off x="1" y="1294229"/>
            <a:ext cx="12192000" cy="5359789"/>
          </a:xfrm>
        </p:spPr>
        <p:txBody>
          <a:bodyPr>
            <a:normAutofit/>
          </a:bodyPr>
          <a:lstStyle/>
          <a:p>
            <a:pPr algn="r">
              <a:lnSpc>
                <a:spcPct val="150000"/>
              </a:lnSpc>
            </a:pPr>
            <a:r>
              <a:rPr lang="ar-SA" sz="2800" dirty="0">
                <a:effectLst/>
                <a:cs typeface="2  Nazanin" panose="00000400000000000000" pitchFamily="2" charset="-78"/>
              </a:rPr>
              <a:t>روش های تصفیه مورد استفاده کنونی شامل مجموعه ای می باشد که اجازه می دهد جریان های مختلف به طور جداگانه و از مسیرهای متفاوت جمع آوری و تصفیه شوند. بسته به میزان تصفیه (مورد نیاز)، مراحل زیر </a:t>
            </a:r>
            <a:r>
              <a:rPr lang="ar-SA" sz="2800" dirty="0" smtClean="0">
                <a:effectLst/>
                <a:cs typeface="2  Nazanin" panose="00000400000000000000" pitchFamily="2" charset="-78"/>
              </a:rPr>
              <a:t>صورت </a:t>
            </a:r>
            <a:r>
              <a:rPr lang="ar-SA" sz="2800" dirty="0">
                <a:effectLst/>
                <a:cs typeface="2  Nazanin" panose="00000400000000000000" pitchFamily="2" charset="-78"/>
              </a:rPr>
              <a:t>می </a:t>
            </a:r>
            <a:r>
              <a:rPr lang="ar-SA" sz="2800" dirty="0" smtClean="0">
                <a:effectLst/>
                <a:cs typeface="2  Nazanin" panose="00000400000000000000" pitchFamily="2" charset="-78"/>
              </a:rPr>
              <a:t>گیرد</a:t>
            </a:r>
            <a:r>
              <a:rPr lang="fa-IR" sz="2800" dirty="0" smtClean="0">
                <a:effectLst/>
                <a:cs typeface="2  Nazanin" panose="00000400000000000000" pitchFamily="2" charset="-78"/>
              </a:rPr>
              <a:t>:</a:t>
            </a:r>
            <a:endParaRPr lang="en-US" sz="2800" dirty="0">
              <a:cs typeface="2  Nazanin" panose="00000400000000000000" pitchFamily="2" charset="-78"/>
            </a:endParaRPr>
          </a:p>
        </p:txBody>
      </p:sp>
      <p:sp>
        <p:nvSpPr>
          <p:cNvPr id="4" name="Rectangle 3"/>
          <p:cNvSpPr/>
          <p:nvPr/>
        </p:nvSpPr>
        <p:spPr>
          <a:xfrm>
            <a:off x="6546243" y="4189129"/>
            <a:ext cx="4360983" cy="1051316"/>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r"/>
            <a:r>
              <a:rPr lang="fa-IR" sz="3200" dirty="0" smtClean="0">
                <a:cs typeface="2  Nazanin" panose="00000400000000000000" pitchFamily="2" charset="-78"/>
              </a:rPr>
              <a:t>تصفیه اولیه: (</a:t>
            </a:r>
            <a:r>
              <a:rPr lang="ar-SA" sz="3200" dirty="0" smtClean="0">
                <a:cs typeface="2  Nazanin" panose="00000400000000000000" pitchFamily="2" charset="-78"/>
              </a:rPr>
              <a:t> </a:t>
            </a:r>
            <a:r>
              <a:rPr lang="ar-SA" sz="3200" dirty="0">
                <a:cs typeface="2  Nazanin" panose="00000400000000000000" pitchFamily="2" charset="-78"/>
              </a:rPr>
              <a:t>مخازن بافر، گاززدایی آب </a:t>
            </a:r>
            <a:r>
              <a:rPr lang="ar-SA" sz="3200" dirty="0" smtClean="0">
                <a:cs typeface="2  Nazanin" panose="00000400000000000000" pitchFamily="2" charset="-78"/>
              </a:rPr>
              <a:t>ترش</a:t>
            </a:r>
            <a:r>
              <a:rPr lang="fa-IR" sz="3200" dirty="0" smtClean="0">
                <a:cs typeface="2  Nazanin" panose="00000400000000000000" pitchFamily="2" charset="-78"/>
              </a:rPr>
              <a:t>)</a:t>
            </a:r>
            <a:endParaRPr lang="en-US" sz="3200" dirty="0">
              <a:cs typeface="2  Nazanin" panose="00000400000000000000" pitchFamily="2" charset="-78"/>
            </a:endParaRPr>
          </a:p>
        </p:txBody>
      </p:sp>
      <p:sp>
        <p:nvSpPr>
          <p:cNvPr id="7" name="Rectangle 6"/>
          <p:cNvSpPr/>
          <p:nvPr/>
        </p:nvSpPr>
        <p:spPr>
          <a:xfrm>
            <a:off x="1113693" y="4189129"/>
            <a:ext cx="4991648" cy="110204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lvl="0" algn="r"/>
            <a:r>
              <a:rPr lang="ar-SA" sz="3200" dirty="0">
                <a:cs typeface="2  Nazanin" panose="00000400000000000000" pitchFamily="2" charset="-78"/>
              </a:rPr>
              <a:t>تصفیه </a:t>
            </a:r>
            <a:r>
              <a:rPr lang="ar-SA" sz="3200" dirty="0" smtClean="0">
                <a:cs typeface="2  Nazanin" panose="00000400000000000000" pitchFamily="2" charset="-78"/>
              </a:rPr>
              <a:t>ثانویه</a:t>
            </a:r>
            <a:r>
              <a:rPr lang="fa-IR" sz="3200" dirty="0" smtClean="0">
                <a:cs typeface="2  Nazanin" panose="00000400000000000000" pitchFamily="2" charset="-78"/>
              </a:rPr>
              <a:t>:</a:t>
            </a:r>
            <a:r>
              <a:rPr lang="ar-SA" sz="3200" dirty="0" smtClean="0">
                <a:cs typeface="2  Nazanin" panose="00000400000000000000" pitchFamily="2" charset="-78"/>
              </a:rPr>
              <a:t> </a:t>
            </a:r>
            <a:r>
              <a:rPr lang="ar-SA" sz="3200" dirty="0">
                <a:cs typeface="2  Nazanin" panose="00000400000000000000" pitchFamily="2" charset="-78"/>
              </a:rPr>
              <a:t>(انعقاد لخته سازی – شناورسازی، تصفیه بیولوژیکی)</a:t>
            </a:r>
            <a:endParaRPr lang="en-US" sz="3200" dirty="0">
              <a:cs typeface="2  Nazanin" panose="00000400000000000000" pitchFamily="2" charset="-78"/>
            </a:endParaRPr>
          </a:p>
        </p:txBody>
      </p:sp>
      <p:sp>
        <p:nvSpPr>
          <p:cNvPr id="8" name="Rectangle 7"/>
          <p:cNvSpPr/>
          <p:nvPr/>
        </p:nvSpPr>
        <p:spPr>
          <a:xfrm>
            <a:off x="3997633" y="5453288"/>
            <a:ext cx="4991648" cy="114878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r"/>
            <a:r>
              <a:rPr lang="fa-IR" sz="3200" dirty="0" smtClean="0">
                <a:cs typeface="2  Nazanin" panose="00000400000000000000" pitchFamily="2" charset="-78"/>
              </a:rPr>
              <a:t>تصفیه تکمیلی:(فیلتر شنی_فیلتر غشایی_ اکسیداسیون شیمایی)</a:t>
            </a:r>
            <a:endParaRPr lang="en-US" sz="3200" dirty="0">
              <a:cs typeface="2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2461784"/>
      </p:ext>
    </p:extLst>
  </p:cSld>
  <p:clrMapOvr>
    <a:masterClrMapping/>
  </p:clrMapOvr>
  <mc:AlternateContent xmlns:mc="http://schemas.openxmlformats.org/markup-compatibility/2006" xmlns:p14="http://schemas.microsoft.com/office/powerpoint/2010/main">
    <mc:Choice Requires="p14">
      <p:transition spd="slow" p14:dur="2000" advTm="48542"/>
    </mc:Choice>
    <mc:Fallback xmlns="">
      <p:transition spd="slow" advTm="48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761"/>
            <a:ext cx="12192000" cy="4389120"/>
          </a:xfrm>
        </p:spPr>
        <p:txBody>
          <a:bodyPr>
            <a:normAutofit fontScale="90000"/>
          </a:bodyPr>
          <a:lstStyle/>
          <a:p>
            <a:pPr algn="r">
              <a:lnSpc>
                <a:spcPct val="150000"/>
              </a:lnSpc>
            </a:pPr>
            <a:r>
              <a:rPr lang="ar-SA" sz="2800" dirty="0">
                <a:effectLst/>
                <a:cs typeface="2  Nazanin" panose="00000400000000000000" pitchFamily="2" charset="-78"/>
              </a:rPr>
              <a:t>یک تصفیه خانه ی فاضلاب صنایع پتروشیمیایی معمولاً دارای یک جریان ورودی می باشد که سیستم را تغذیه می کند. پس از جداسازی مواد جامد توسط تجهیزات مکانیکی، مراحل بعدی شامل فرآیندهای خودکار شناورسازی و مکش نفت و انتقال نفت به مخزن ذخیره نفت می باشد. آبی که نفت از آن جدا شده است وارد یک سیستم بی هوازی می گردد و در آنجا توسط میکروارگانیسم ها و در نبود هوا تصفیه می </a:t>
            </a:r>
            <a:r>
              <a:rPr lang="ar-SA" sz="2800" dirty="0" smtClean="0">
                <a:effectLst/>
                <a:cs typeface="2  Nazanin" panose="00000400000000000000" pitchFamily="2" charset="-78"/>
              </a:rPr>
              <a:t>شود</a:t>
            </a:r>
            <a:r>
              <a:rPr lang="fa-IR" sz="2800" dirty="0" smtClean="0">
                <a:effectLst/>
                <a:cs typeface="2  Nazanin" panose="00000400000000000000" pitchFamily="2" charset="-78"/>
              </a:rPr>
              <a:t>.</a:t>
            </a:r>
            <a:endParaRPr lang="en-US" sz="2800" dirty="0">
              <a:cs typeface="2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8936249"/>
      </p:ext>
    </p:extLst>
  </p:cSld>
  <p:clrMapOvr>
    <a:masterClrMapping/>
  </p:clrMapOvr>
  <mc:AlternateContent xmlns:mc="http://schemas.openxmlformats.org/markup-compatibility/2006" xmlns:p14="http://schemas.microsoft.com/office/powerpoint/2010/main">
    <mc:Choice Requires="p14">
      <p:transition spd="slow" p14:dur="2000" advTm="41646"/>
    </mc:Choice>
    <mc:Fallback xmlns="">
      <p:transition spd="slow" advTm="4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تصفیه فاضلاب صنایع پتروشیمی"/>
          <p:cNvPicPr/>
          <p:nvPr/>
        </p:nvPicPr>
        <p:blipFill>
          <a:blip r:embed="rId4">
            <a:extLst>
              <a:ext uri="{28A0092B-C50C-407E-A947-70E740481C1C}">
                <a14:useLocalDpi xmlns:a14="http://schemas.microsoft.com/office/drawing/2010/main" val="0"/>
              </a:ext>
            </a:extLst>
          </a:blip>
          <a:srcRect/>
          <a:stretch>
            <a:fillRect/>
          </a:stretch>
        </p:blipFill>
        <p:spPr bwMode="auto">
          <a:xfrm>
            <a:off x="492369" y="295421"/>
            <a:ext cx="11169748" cy="5795889"/>
          </a:xfrm>
          <a:prstGeom prst="rect">
            <a:avLst/>
          </a:prstGeom>
          <a:noFill/>
          <a:ln>
            <a:noFill/>
          </a:ln>
        </p:spPr>
      </p:pic>
      <p:sp>
        <p:nvSpPr>
          <p:cNvPr id="3" name="TextBox 2"/>
          <p:cNvSpPr txBox="1"/>
          <p:nvPr/>
        </p:nvSpPr>
        <p:spPr>
          <a:xfrm>
            <a:off x="4754880" y="6372665"/>
            <a:ext cx="2855742" cy="400110"/>
          </a:xfrm>
          <a:prstGeom prst="rect">
            <a:avLst/>
          </a:prstGeom>
          <a:noFill/>
        </p:spPr>
        <p:txBody>
          <a:bodyPr wrap="square" rtlCol="0">
            <a:spAutoFit/>
          </a:bodyPr>
          <a:lstStyle/>
          <a:p>
            <a:r>
              <a:rPr lang="fa-IR" sz="2000" dirty="0" smtClean="0">
                <a:cs typeface="2  Nazanin" panose="00000400000000000000" pitchFamily="2" charset="-78"/>
              </a:rPr>
              <a:t>شکل8:مراحل تصفیه</a:t>
            </a:r>
            <a:endParaRPr lang="en-US" sz="2000" dirty="0">
              <a:cs typeface="2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4505988"/>
      </p:ext>
    </p:extLst>
  </p:cSld>
  <p:clrMapOvr>
    <a:masterClrMapping/>
  </p:clrMapOvr>
  <mc:AlternateContent xmlns:mc="http://schemas.openxmlformats.org/markup-compatibility/2006" xmlns:p14="http://schemas.microsoft.com/office/powerpoint/2010/main">
    <mc:Choice Requires="p14">
      <p:transition spd="slow" p14:dur="2000" advTm="4197"/>
    </mc:Choice>
    <mc:Fallback xmlns="">
      <p:transition spd="slow" advTm="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350498"/>
          </a:xfrm>
        </p:spPr>
        <p:txBody>
          <a:bodyPr>
            <a:noAutofit/>
          </a:bodyPr>
          <a:lstStyle/>
          <a:p>
            <a:pPr>
              <a:lnSpc>
                <a:spcPct val="150000"/>
              </a:lnSpc>
            </a:pPr>
            <a:r>
              <a:rPr lang="ar-SA" sz="3200" dirty="0">
                <a:solidFill>
                  <a:srgbClr val="FF0000"/>
                </a:solidFill>
                <a:effectLst/>
                <a:cs typeface="2  Nazanin" panose="00000400000000000000" pitchFamily="2" charset="-78"/>
              </a:rPr>
              <a:t>استفاده از تالاب ها برای تصفیه فاضلاب صنایع </a:t>
            </a:r>
            <a:r>
              <a:rPr lang="ar-SA" sz="3200" dirty="0" smtClean="0">
                <a:solidFill>
                  <a:srgbClr val="FF0000"/>
                </a:solidFill>
                <a:effectLst/>
                <a:cs typeface="2  Nazanin" panose="00000400000000000000" pitchFamily="2" charset="-78"/>
              </a:rPr>
              <a:t>پتروشیمی</a:t>
            </a:r>
            <a:r>
              <a:rPr lang="fa-IR" sz="3200" dirty="0" smtClean="0">
                <a:solidFill>
                  <a:srgbClr val="FF0000"/>
                </a:solidFill>
                <a:effectLst/>
                <a:cs typeface="2  Nazanin" panose="00000400000000000000" pitchFamily="2" charset="-78"/>
              </a:rPr>
              <a:t>:</a:t>
            </a:r>
            <a:r>
              <a:rPr lang="en-US" sz="3200" dirty="0">
                <a:solidFill>
                  <a:srgbClr val="FF0000"/>
                </a:solidFill>
                <a:effectLst/>
                <a:cs typeface="2  Nazanin" panose="00000400000000000000" pitchFamily="2" charset="-78"/>
              </a:rPr>
              <a:t/>
            </a:r>
            <a:br>
              <a:rPr lang="en-US" sz="3200" dirty="0">
                <a:solidFill>
                  <a:srgbClr val="FF0000"/>
                </a:solidFill>
                <a:effectLst/>
                <a:cs typeface="2  Nazanin" panose="00000400000000000000" pitchFamily="2" charset="-78"/>
              </a:rPr>
            </a:br>
            <a:endParaRPr lang="en-US" sz="3200" dirty="0">
              <a:solidFill>
                <a:srgbClr val="FF0000"/>
              </a:solidFill>
              <a:cs typeface="2  Nazanin" panose="00000400000000000000" pitchFamily="2" charset="-78"/>
            </a:endParaRPr>
          </a:p>
        </p:txBody>
      </p:sp>
      <p:sp>
        <p:nvSpPr>
          <p:cNvPr id="3" name="Text Placeholder 2"/>
          <p:cNvSpPr>
            <a:spLocks noGrp="1"/>
          </p:cNvSpPr>
          <p:nvPr>
            <p:ph type="body" idx="1"/>
          </p:nvPr>
        </p:nvSpPr>
        <p:spPr>
          <a:xfrm>
            <a:off x="1" y="1350498"/>
            <a:ext cx="12191999" cy="5345724"/>
          </a:xfrm>
        </p:spPr>
        <p:txBody>
          <a:bodyPr>
            <a:noAutofit/>
          </a:bodyPr>
          <a:lstStyle/>
          <a:p>
            <a:pPr>
              <a:lnSpc>
                <a:spcPct val="150000"/>
              </a:lnSpc>
            </a:pPr>
            <a:r>
              <a:rPr lang="ar-SA" sz="2800" dirty="0">
                <a:effectLst/>
                <a:cs typeface="2  Nazanin" panose="00000400000000000000" pitchFamily="2" charset="-78"/>
              </a:rPr>
              <a:t>با وجود آنکه استفاده از روش تصفیه توسط تالاب ها برای فاضلاب هایی مانند فاضلاب شهری، آب های سطحی و آب زهکشی اسیدی برای معادن عملکرد خوبی داشته است با این حال استفاده از این روش برای </a:t>
            </a:r>
            <a:r>
              <a:rPr lang="ar-SA" sz="2800" u="sng" dirty="0">
                <a:effectLst/>
                <a:cs typeface="2  Nazanin" panose="00000400000000000000" pitchFamily="2" charset="-78"/>
                <a:hlinkClick r:id="rId4"/>
              </a:rPr>
              <a:t>تصفیه فاضلاب صنایع</a:t>
            </a:r>
            <a:r>
              <a:rPr lang="en-US" sz="2800" dirty="0">
                <a:effectLst/>
                <a:cs typeface="2  Nazanin" panose="00000400000000000000" pitchFamily="2" charset="-78"/>
              </a:rPr>
              <a:t> </a:t>
            </a:r>
            <a:r>
              <a:rPr lang="ar-SA" sz="2800" dirty="0">
                <a:effectLst/>
                <a:cs typeface="2  Nazanin" panose="00000400000000000000" pitchFamily="2" charset="-78"/>
              </a:rPr>
              <a:t>گوناگون و </a:t>
            </a:r>
            <a:r>
              <a:rPr lang="ar-SA" sz="2800" u="sng" dirty="0">
                <a:effectLst/>
                <a:cs typeface="2  Nazanin" panose="00000400000000000000" pitchFamily="2" charset="-78"/>
                <a:hlinkClick r:id="rId5"/>
              </a:rPr>
              <a:t>کشاورزی</a:t>
            </a:r>
            <a:r>
              <a:rPr lang="en-US" sz="2800" dirty="0">
                <a:effectLst/>
                <a:cs typeface="2  Nazanin" panose="00000400000000000000" pitchFamily="2" charset="-78"/>
              </a:rPr>
              <a:t> </a:t>
            </a:r>
            <a:r>
              <a:rPr lang="ar-SA" sz="2800" dirty="0">
                <a:effectLst/>
                <a:cs typeface="2  Nazanin" panose="00000400000000000000" pitchFamily="2" charset="-78"/>
              </a:rPr>
              <a:t>توسعه چندانی نداشته است. در حال حاضر چندین پروژه ی استفاده از تالاب ها در مقیاس وسیع برای پالایشگاه های نفت وجود دارد و مطالعات آزمایشگاهی وسیعی برای استفاده از تالاب های در ایستگاه های پمپاژ، سایت‌های استخراج نفت و گاز و پالایشگاه ها انجام شده است. در این مطالعات مواردی مانند نحوه ی عملکرد تالاب ها بر روی اکسیژن شیمیایی مورد نیاز، اکسیژن بیوشیمیایی مورد نیاز، مواد آلی، فلزات، </a:t>
            </a:r>
            <a:r>
              <a:rPr lang="ar-SA" sz="2800" u="sng" dirty="0">
                <a:effectLst/>
                <a:cs typeface="2  Nazanin" panose="00000400000000000000" pitchFamily="2" charset="-78"/>
                <a:hlinkClick r:id="rId6"/>
              </a:rPr>
              <a:t>سمیت</a:t>
            </a:r>
            <a:r>
              <a:rPr lang="ar-SA" sz="2800" dirty="0">
                <a:effectLst/>
                <a:cs typeface="2  Nazanin" panose="00000400000000000000" pitchFamily="2" charset="-78"/>
              </a:rPr>
              <a:t>، جامدات معلق، نیتروژن و فسفر مورد بررسی </a:t>
            </a:r>
            <a:r>
              <a:rPr lang="fa-IR" sz="2800" dirty="0" smtClean="0">
                <a:effectLst/>
                <a:cs typeface="2  Nazanin" panose="00000400000000000000" pitchFamily="2" charset="-78"/>
              </a:rPr>
              <a:t>قرار گرفته است.</a:t>
            </a:r>
            <a:endParaRPr lang="en-US" sz="2800" dirty="0">
              <a:cs typeface="2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5641196"/>
      </p:ext>
    </p:extLst>
  </p:cSld>
  <p:clrMapOvr>
    <a:masterClrMapping/>
  </p:clrMapOvr>
  <mc:AlternateContent xmlns:mc="http://schemas.openxmlformats.org/markup-compatibility/2006" xmlns:p14="http://schemas.microsoft.com/office/powerpoint/2010/main">
    <mc:Choice Requires="p14">
      <p:transition spd="slow" p14:dur="2000" advTm="6355"/>
    </mc:Choice>
    <mc:Fallback xmlns="">
      <p:transition spd="slow" advTm="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154746"/>
            <a:ext cx="12070080" cy="5753686"/>
          </a:xfrm>
        </p:spPr>
        <p:txBody>
          <a:bodyPr>
            <a:normAutofit fontScale="90000"/>
          </a:bodyPr>
          <a:lstStyle/>
          <a:p>
            <a:pPr algn="r" rtl="1">
              <a:lnSpc>
                <a:spcPct val="150000"/>
              </a:lnSpc>
            </a:pPr>
            <a:r>
              <a:rPr lang="ar-SA" sz="3200" dirty="0">
                <a:solidFill>
                  <a:srgbClr val="FF0000"/>
                </a:solidFill>
                <a:effectLst/>
                <a:cs typeface="2  Nazanin" panose="00000400000000000000" pitchFamily="2" charset="-78"/>
              </a:rPr>
              <a:t>مدیریت لجن:</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a:effectLst/>
                <a:cs typeface="2  Nazanin" panose="00000400000000000000" pitchFamily="2" charset="-78"/>
              </a:rPr>
              <a:t>در بیشتر فرایندهای کنترل آلودگی پسابهای صنعتی ، در نتیجه فرایندهای جداسازی جامد -  مایع ( نظیر</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a:effectLst/>
                <a:cs typeface="2  Nazanin" panose="00000400000000000000" pitchFamily="2" charset="-78"/>
              </a:rPr>
              <a:t> ته نشینی ، شناور سازی و غیره )،  انعقاد شیمیایی و یا واکنش های بیولوژیکی ، لجن تولید می شود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a:effectLst/>
                <a:cs typeface="2  Nazanin" panose="00000400000000000000" pitchFamily="2" charset="-78"/>
              </a:rPr>
              <a:t>جهت کاهش حجم لجن یکسری پردازش ها نظیر تغلیظ ، آبگیری صورت می گیرد و نهایتاً دفع می شود.  بسته به ماهیت لجن ، روشهای دفع نهایی می تواند متفاوت باشد که متداولترین این روشها سوزاندن و دفن مهندسی می باشد .</a:t>
            </a:r>
            <a:r>
              <a:rPr lang="en-US" sz="2800" dirty="0">
                <a:effectLst/>
                <a:cs typeface="2  Nazanin" panose="00000400000000000000" pitchFamily="2" charset="-78"/>
              </a:rPr>
              <a:t/>
            </a:r>
            <a:br>
              <a:rPr lang="en-US" sz="2800" dirty="0">
                <a:effectLst/>
                <a:cs typeface="2  Nazanin" panose="00000400000000000000" pitchFamily="2" charset="-78"/>
              </a:rPr>
            </a:br>
            <a:endParaRPr lang="en-US" sz="2800" dirty="0">
              <a:cs typeface="2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0790247"/>
      </p:ext>
    </p:extLst>
  </p:cSld>
  <p:clrMapOvr>
    <a:masterClrMapping/>
  </p:clrMapOvr>
  <mc:AlternateContent xmlns:mc="http://schemas.openxmlformats.org/markup-compatibility/2006" xmlns:p14="http://schemas.microsoft.com/office/powerpoint/2010/main">
    <mc:Choice Requires="p14">
      <p:transition spd="slow" p14:dur="2000" advTm="1166"/>
    </mc:Choice>
    <mc:Fallback xmlns="">
      <p:transition spd="slow" advTm="1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306" y="168812"/>
            <a:ext cx="11587694" cy="6344530"/>
          </a:xfrm>
        </p:spPr>
        <p:txBody>
          <a:bodyPr>
            <a:noAutofit/>
          </a:bodyPr>
          <a:lstStyle/>
          <a:p>
            <a:pPr rtl="1">
              <a:lnSpc>
                <a:spcPct val="150000"/>
              </a:lnSpc>
            </a:pPr>
            <a:r>
              <a:rPr lang="ar-SA" sz="2800" dirty="0">
                <a:solidFill>
                  <a:srgbClr val="FF0000"/>
                </a:solidFill>
                <a:effectLst/>
                <a:cs typeface="2  Nazanin" panose="00000400000000000000" pitchFamily="2" charset="-78"/>
              </a:rPr>
              <a:t>تصفیه پسابها با ماهیت </a:t>
            </a:r>
            <a:r>
              <a:rPr lang="ar-SA" sz="2800" dirty="0" smtClean="0">
                <a:solidFill>
                  <a:srgbClr val="FF0000"/>
                </a:solidFill>
                <a:effectLst/>
                <a:cs typeface="2  Nazanin" panose="00000400000000000000" pitchFamily="2" charset="-78"/>
              </a:rPr>
              <a:t>آلی</a:t>
            </a:r>
            <a:r>
              <a:rPr lang="fa-IR" sz="2800" dirty="0" smtClean="0">
                <a:solidFill>
                  <a:srgbClr val="FF0000"/>
                </a:solidFill>
                <a:effectLst/>
                <a:cs typeface="2  Nazanin" panose="00000400000000000000" pitchFamily="2" charset="-78"/>
              </a:rPr>
              <a:t>:</a:t>
            </a:r>
            <a:r>
              <a:rPr lang="ar-SA" sz="2800" dirty="0" smtClean="0">
                <a:solidFill>
                  <a:srgbClr val="FF0000"/>
                </a:solidFill>
                <a:effectLst/>
                <a:cs typeface="2  Nazanin" panose="00000400000000000000" pitchFamily="2" charset="-78"/>
              </a:rPr>
              <a:t>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a:effectLst/>
                <a:cs typeface="2  Nazanin" panose="00000400000000000000" pitchFamily="2" charset="-78"/>
              </a:rPr>
              <a:t>برای تصفیه این پسابها که عمدتاً مواد هیدروکربنی ( مثل پارازایلین ، الفین ، و آروماتیک ها ) هستند از سیستمهای فیزیکی و شیمیایی کارآمد در مورد حذف مواد هیدروکربنی استفاده می شود .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a:effectLst/>
                <a:cs typeface="2  Nazanin" panose="00000400000000000000" pitchFamily="2" charset="-78"/>
              </a:rPr>
              <a:t>عمده تاسیسات تصفیه در واحدهایی که تولید مواد هیدروکربنی می کنند . از نوع جداسازی روغن </a:t>
            </a:r>
            <a:r>
              <a:rPr lang="en-US" sz="2800" dirty="0">
                <a:effectLst/>
                <a:cs typeface="2  Nazanin" panose="00000400000000000000" pitchFamily="2" charset="-78"/>
              </a:rPr>
              <a:t>API</a:t>
            </a:r>
            <a:r>
              <a:rPr lang="ar-SA" sz="2800" dirty="0">
                <a:effectLst/>
                <a:cs typeface="2  Nazanin" panose="00000400000000000000" pitchFamily="2" charset="-78"/>
              </a:rPr>
              <a:t> و </a:t>
            </a:r>
            <a:r>
              <a:rPr lang="en-US" sz="2800" dirty="0">
                <a:effectLst/>
                <a:cs typeface="2  Nazanin" panose="00000400000000000000" pitchFamily="2" charset="-78"/>
              </a:rPr>
              <a:t>CPI</a:t>
            </a:r>
            <a:r>
              <a:rPr lang="ar-SA" sz="2800" dirty="0">
                <a:effectLst/>
                <a:cs typeface="2  Nazanin" panose="00000400000000000000" pitchFamily="2" charset="-78"/>
              </a:rPr>
              <a:t> می باشد. چرا که جداسازی ثقلی با جداکننده های </a:t>
            </a:r>
            <a:r>
              <a:rPr lang="en-US" sz="2800" dirty="0">
                <a:effectLst/>
                <a:cs typeface="2  Nazanin" panose="00000400000000000000" pitchFamily="2" charset="-78"/>
              </a:rPr>
              <a:t>API</a:t>
            </a:r>
            <a:r>
              <a:rPr lang="ar-SA" sz="2800" dirty="0">
                <a:effectLst/>
                <a:cs typeface="2  Nazanin" panose="00000400000000000000" pitchFamily="2" charset="-78"/>
              </a:rPr>
              <a:t> و</a:t>
            </a:r>
            <a:r>
              <a:rPr lang="en-US" sz="2800" dirty="0">
                <a:effectLst/>
                <a:cs typeface="2  Nazanin" panose="00000400000000000000" pitchFamily="2" charset="-78"/>
              </a:rPr>
              <a:t>CPI</a:t>
            </a:r>
            <a:r>
              <a:rPr lang="ar-SA" sz="2800" dirty="0">
                <a:effectLst/>
                <a:cs typeface="2  Nazanin" panose="00000400000000000000" pitchFamily="2" charset="-78"/>
              </a:rPr>
              <a:t>  از روشها و تکنولوژی مورد استفاده با بیشترین کاربرد در زمینه جداسازی مواد هیدروکربنی می باشد . جداسازهای </a:t>
            </a:r>
            <a:r>
              <a:rPr lang="en-US" sz="2800" dirty="0">
                <a:effectLst/>
                <a:cs typeface="2  Nazanin" panose="00000400000000000000" pitchFamily="2" charset="-78"/>
              </a:rPr>
              <a:t>CPI</a:t>
            </a:r>
            <a:r>
              <a:rPr lang="ar-SA" sz="2800" dirty="0">
                <a:effectLst/>
                <a:cs typeface="2  Nazanin" panose="00000400000000000000" pitchFamily="2" charset="-78"/>
              </a:rPr>
              <a:t> از راندمان حذف بالاتری نسبت به جداسازهای </a:t>
            </a:r>
            <a:r>
              <a:rPr lang="en-US" sz="2800" dirty="0">
                <a:effectLst/>
                <a:cs typeface="2  Nazanin" panose="00000400000000000000" pitchFamily="2" charset="-78"/>
              </a:rPr>
              <a:t>API</a:t>
            </a:r>
            <a:r>
              <a:rPr lang="ar-SA" sz="2800" dirty="0">
                <a:effectLst/>
                <a:cs typeface="2  Nazanin" panose="00000400000000000000" pitchFamily="2" charset="-78"/>
              </a:rPr>
              <a:t>  برخوردارند، به نحوی که روغن خروجی از این سیستم تا کمتر از </a:t>
            </a:r>
            <a:r>
              <a:rPr lang="en-US" sz="2800" dirty="0">
                <a:effectLst/>
                <a:cs typeface="2  Nazanin" panose="00000400000000000000" pitchFamily="2" charset="-78"/>
              </a:rPr>
              <a:t>mg/l</a:t>
            </a:r>
            <a:r>
              <a:rPr lang="ar-SA" sz="2800" dirty="0">
                <a:effectLst/>
                <a:cs typeface="2  Nazanin" panose="00000400000000000000" pitchFamily="2" charset="-78"/>
              </a:rPr>
              <a:t>  5  کاهش می یابد .</a:t>
            </a:r>
            <a:r>
              <a:rPr lang="en-US" sz="2800" dirty="0">
                <a:effectLst/>
                <a:cs typeface="2  Nazanin" panose="00000400000000000000" pitchFamily="2" charset="-78"/>
              </a:rPr>
              <a:t/>
            </a:r>
            <a:br>
              <a:rPr lang="en-US" sz="2800" dirty="0">
                <a:effectLst/>
                <a:cs typeface="2  Nazanin" panose="00000400000000000000" pitchFamily="2" charset="-78"/>
              </a:rPr>
            </a:br>
            <a:endParaRPr lang="en-US" sz="2800" dirty="0">
              <a:cs typeface="2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6238938"/>
      </p:ext>
    </p:extLst>
  </p:cSld>
  <p:clrMapOvr>
    <a:masterClrMapping/>
  </p:clrMapOvr>
  <mc:AlternateContent xmlns:mc="http://schemas.openxmlformats.org/markup-compatibility/2006" xmlns:p14="http://schemas.microsoft.com/office/powerpoint/2010/main">
    <mc:Choice Requires="p14">
      <p:transition spd="slow" p14:dur="2000" advTm="25656"/>
    </mc:Choice>
    <mc:Fallback xmlns="">
      <p:transition spd="slow" advTm="2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 y="286340"/>
            <a:ext cx="12192000" cy="1072197"/>
          </a:xfrm>
        </p:spPr>
        <p:txBody>
          <a:bodyPr/>
          <a:lstStyle/>
          <a:p>
            <a:r>
              <a:rPr lang="fa-IR" dirty="0" smtClean="0">
                <a:cs typeface="2  Nazanin" panose="00000400000000000000" pitchFamily="2" charset="-78"/>
              </a:rPr>
              <a:t>موضوع:تصفیه پساب‌‌‌‌‌‌های پتروشیمی</a:t>
            </a:r>
            <a:endParaRPr lang="en-US" dirty="0">
              <a:cs typeface="2  Nazanin" panose="00000400000000000000" pitchFamily="2" charset="-78"/>
            </a:endParaRPr>
          </a:p>
        </p:txBody>
      </p:sp>
      <p:sp>
        <p:nvSpPr>
          <p:cNvPr id="3" name="Subtitle 2"/>
          <p:cNvSpPr>
            <a:spLocks noGrp="1"/>
          </p:cNvSpPr>
          <p:nvPr>
            <p:ph type="subTitle" idx="1"/>
          </p:nvPr>
        </p:nvSpPr>
        <p:spPr>
          <a:xfrm>
            <a:off x="222070" y="1851615"/>
            <a:ext cx="11878490" cy="4719002"/>
          </a:xfrm>
        </p:spPr>
        <p:txBody>
          <a:bodyPr>
            <a:normAutofit/>
          </a:bodyPr>
          <a:lstStyle/>
          <a:p>
            <a:r>
              <a:rPr lang="fa-IR" sz="3600" dirty="0" smtClean="0">
                <a:cs typeface="2  Nazanin" panose="00000400000000000000" pitchFamily="2" charset="-78"/>
              </a:rPr>
              <a:t>استاد: پریسا قهرمانی </a:t>
            </a:r>
          </a:p>
          <a:p>
            <a:r>
              <a:rPr lang="fa-IR" sz="3600" dirty="0" smtClean="0">
                <a:cs typeface="2  Nazanin" panose="00000400000000000000" pitchFamily="2" charset="-78"/>
              </a:rPr>
              <a:t>نیم‌سال اول  98</a:t>
            </a:r>
          </a:p>
          <a:p>
            <a:r>
              <a:rPr lang="fa-IR" sz="3600" dirty="0" smtClean="0">
                <a:cs typeface="2  Nazanin" panose="00000400000000000000" pitchFamily="2" charset="-78"/>
              </a:rPr>
              <a:t>درس: تصفیه پساب‌های صنعتی</a:t>
            </a:r>
            <a:endParaRPr lang="en-US" sz="3600" dirty="0">
              <a:cs typeface="2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5878465"/>
      </p:ext>
    </p:extLst>
  </p:cSld>
  <p:clrMapOvr>
    <a:masterClrMapping/>
  </p:clrMapOvr>
  <mc:AlternateContent xmlns:mc="http://schemas.openxmlformats.org/markup-compatibility/2006">
    <mc:Choice xmlns:p14="http://schemas.microsoft.com/office/powerpoint/2010/main" Requires="p14">
      <p:transition spd="slow" p14:dur="2000" advTm="12341"/>
    </mc:Choice>
    <mc:Fallback>
      <p:transition spd="slow" advTm="1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81685"/>
          </a:xfrm>
        </p:spPr>
        <p:txBody>
          <a:bodyPr>
            <a:normAutofit/>
          </a:bodyPr>
          <a:lstStyle/>
          <a:p>
            <a:r>
              <a:rPr lang="ar-SA" sz="3200" dirty="0">
                <a:solidFill>
                  <a:srgbClr val="FF0000"/>
                </a:solidFill>
                <a:effectLst/>
                <a:cs typeface="2  Nazanin" panose="00000400000000000000" pitchFamily="2" charset="-78"/>
              </a:rPr>
              <a:t>فرآیندهای رایج تصفیه پساب‌های حاصل از فعالیت پتروشیمی‌ها</a:t>
            </a:r>
            <a:endParaRPr lang="en-US" sz="3200" dirty="0">
              <a:solidFill>
                <a:srgbClr val="FF0000"/>
              </a:solidFill>
              <a:cs typeface="2  Nazanin" panose="00000400000000000000" pitchFamily="2" charset="-78"/>
            </a:endParaRPr>
          </a:p>
        </p:txBody>
      </p:sp>
      <p:sp>
        <p:nvSpPr>
          <p:cNvPr id="3" name="Text Placeholder 2"/>
          <p:cNvSpPr>
            <a:spLocks noGrp="1"/>
          </p:cNvSpPr>
          <p:nvPr>
            <p:ph type="body" idx="1"/>
          </p:nvPr>
        </p:nvSpPr>
        <p:spPr>
          <a:xfrm>
            <a:off x="1" y="1322364"/>
            <a:ext cx="12192000" cy="5535636"/>
          </a:xfrm>
        </p:spPr>
        <p:txBody>
          <a:bodyPr/>
          <a:lstStyle/>
          <a:p>
            <a:endParaRPr lang="en-US" dirty="0"/>
          </a:p>
        </p:txBody>
      </p:sp>
      <p:sp>
        <p:nvSpPr>
          <p:cNvPr id="4" name="Flowchart: Alternate Process 3"/>
          <p:cNvSpPr/>
          <p:nvPr/>
        </p:nvSpPr>
        <p:spPr>
          <a:xfrm>
            <a:off x="6907236" y="1913206"/>
            <a:ext cx="4783015" cy="2011680"/>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r">
              <a:lnSpc>
                <a:spcPct val="150000"/>
              </a:lnSpc>
            </a:pPr>
            <a:r>
              <a:rPr lang="ar-SA" sz="3200" b="1" dirty="0">
                <a:cs typeface="2  Nazanin" panose="00000400000000000000" pitchFamily="2" charset="-78"/>
              </a:rPr>
              <a:t>تصفیه پساب از طریق فنآوری‌های پاک الکتروشیمیایی</a:t>
            </a:r>
            <a:endParaRPr lang="en-US" sz="3200" dirty="0">
              <a:cs typeface="2  Nazanin" panose="00000400000000000000" pitchFamily="2" charset="-78"/>
            </a:endParaRPr>
          </a:p>
        </p:txBody>
      </p:sp>
      <p:sp>
        <p:nvSpPr>
          <p:cNvPr id="5" name="Flowchart: Alternate Process 4"/>
          <p:cNvSpPr/>
          <p:nvPr/>
        </p:nvSpPr>
        <p:spPr>
          <a:xfrm>
            <a:off x="661183" y="1913206"/>
            <a:ext cx="5894362" cy="1913206"/>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r">
              <a:lnSpc>
                <a:spcPct val="150000"/>
              </a:lnSpc>
            </a:pPr>
            <a:r>
              <a:rPr lang="ar-SA" sz="3200" b="1" dirty="0">
                <a:cs typeface="2  Nazanin" panose="00000400000000000000" pitchFamily="2" charset="-78"/>
              </a:rPr>
              <a:t> زیست تخریب پذیری پساب‌های تولیدی به کمک ازوناسیون و سیستم تصفیه پیشرفته </a:t>
            </a:r>
            <a:endParaRPr lang="en-US" sz="3200" dirty="0">
              <a:cs typeface="2  Nazanin" panose="00000400000000000000" pitchFamily="2" charset="-78"/>
            </a:endParaRPr>
          </a:p>
        </p:txBody>
      </p:sp>
      <p:sp>
        <p:nvSpPr>
          <p:cNvPr id="6" name="Rounded Rectangle 5"/>
          <p:cNvSpPr/>
          <p:nvPr/>
        </p:nvSpPr>
        <p:spPr>
          <a:xfrm>
            <a:off x="6344529" y="4582550"/>
            <a:ext cx="5669281" cy="18323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r">
              <a:lnSpc>
                <a:spcPct val="150000"/>
              </a:lnSpc>
            </a:pPr>
            <a:r>
              <a:rPr lang="ar-SA" sz="3200" b="1" dirty="0">
                <a:cs typeface="2  Nazanin" panose="00000400000000000000" pitchFamily="2" charset="-78"/>
              </a:rPr>
              <a:t>حذف سولفید پساب پتروشیمی ها به روش نیترات زدایی اتوتروفیک</a:t>
            </a:r>
            <a:endParaRPr lang="en-US" sz="3200" dirty="0">
              <a:cs typeface="2  Nazanin" panose="00000400000000000000" pitchFamily="2" charset="-78"/>
            </a:endParaRPr>
          </a:p>
        </p:txBody>
      </p:sp>
      <p:sp>
        <p:nvSpPr>
          <p:cNvPr id="7" name="Rounded Rectangle 6"/>
          <p:cNvSpPr/>
          <p:nvPr/>
        </p:nvSpPr>
        <p:spPr>
          <a:xfrm>
            <a:off x="1055077" y="4426047"/>
            <a:ext cx="4670474" cy="18323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r">
              <a:lnSpc>
                <a:spcPct val="150000"/>
              </a:lnSpc>
            </a:pPr>
            <a:r>
              <a:rPr lang="ar-SA" sz="3200" b="1" dirty="0">
                <a:cs typeface="2  Nazanin" panose="00000400000000000000" pitchFamily="2" charset="-78"/>
              </a:rPr>
              <a:t> تصفیه بی هوازی پساب صنایع شیمیایی و پتروشیمی</a:t>
            </a:r>
            <a:endParaRPr lang="en-US" sz="3200" dirty="0">
              <a:cs typeface="2  Nazanin"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6949894"/>
      </p:ext>
    </p:extLst>
  </p:cSld>
  <p:clrMapOvr>
    <a:masterClrMapping/>
  </p:clrMapOvr>
  <mc:AlternateContent xmlns:mc="http://schemas.openxmlformats.org/markup-compatibility/2006" xmlns:p14="http://schemas.microsoft.com/office/powerpoint/2010/main">
    <mc:Choice Requires="p14">
      <p:transition spd="slow" p14:dur="2000" advTm="33146"/>
    </mc:Choice>
    <mc:Fallback xmlns="">
      <p:transition spd="slow" advTm="3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842868"/>
          </a:xfrm>
        </p:spPr>
        <p:txBody>
          <a:bodyPr/>
          <a:lstStyle/>
          <a:p>
            <a:r>
              <a:rPr lang="ar-SA" dirty="0">
                <a:solidFill>
                  <a:srgbClr val="FF0000"/>
                </a:solidFill>
                <a:effectLst/>
                <a:cs typeface="2  Nazanin" panose="00000400000000000000" pitchFamily="2" charset="-78"/>
              </a:rPr>
              <a:t>تصفیه پساب از طریق فنآوری‌های پاک </a:t>
            </a:r>
            <a:r>
              <a:rPr lang="ar-SA" dirty="0" smtClean="0">
                <a:solidFill>
                  <a:srgbClr val="FF0000"/>
                </a:solidFill>
                <a:effectLst/>
                <a:cs typeface="2  Nazanin" panose="00000400000000000000" pitchFamily="2" charset="-78"/>
              </a:rPr>
              <a:t>الکتروشیمیایی</a:t>
            </a:r>
            <a:r>
              <a:rPr lang="fa-IR" dirty="0">
                <a:solidFill>
                  <a:srgbClr val="FF0000"/>
                </a:solidFill>
                <a:effectLst/>
                <a:cs typeface="2  Nazanin" panose="00000400000000000000" pitchFamily="2" charset="-78"/>
              </a:rPr>
              <a:t>:</a:t>
            </a:r>
            <a:r>
              <a:rPr lang="en-US" dirty="0">
                <a:solidFill>
                  <a:srgbClr val="FF0000"/>
                </a:solidFill>
                <a:effectLst/>
                <a:cs typeface="2  Nazanin" panose="00000400000000000000" pitchFamily="2" charset="-78"/>
              </a:rPr>
              <a:t/>
            </a:r>
            <a:br>
              <a:rPr lang="en-US" dirty="0">
                <a:solidFill>
                  <a:srgbClr val="FF0000"/>
                </a:solidFill>
                <a:effectLst/>
                <a:cs typeface="2  Nazanin" panose="00000400000000000000" pitchFamily="2" charset="-78"/>
              </a:rPr>
            </a:br>
            <a:endParaRPr lang="en-US" dirty="0">
              <a:solidFill>
                <a:srgbClr val="FF0000"/>
              </a:solidFill>
              <a:cs typeface="2  Nazanin" panose="00000400000000000000" pitchFamily="2" charset="-78"/>
            </a:endParaRPr>
          </a:p>
        </p:txBody>
      </p:sp>
      <p:sp>
        <p:nvSpPr>
          <p:cNvPr id="3" name="Text Placeholder 2"/>
          <p:cNvSpPr>
            <a:spLocks noGrp="1"/>
          </p:cNvSpPr>
          <p:nvPr>
            <p:ph type="body" idx="1"/>
          </p:nvPr>
        </p:nvSpPr>
        <p:spPr>
          <a:xfrm>
            <a:off x="0" y="1350499"/>
            <a:ext cx="12192000" cy="5401994"/>
          </a:xfrm>
        </p:spPr>
        <p:txBody>
          <a:bodyPr>
            <a:normAutofit/>
          </a:bodyPr>
          <a:lstStyle/>
          <a:p>
            <a:r>
              <a:rPr lang="en-US" sz="3200" dirty="0">
                <a:effectLst/>
                <a:cs typeface="2  Nazanin" panose="00000400000000000000" pitchFamily="2" charset="-78"/>
              </a:rPr>
              <a:t> </a:t>
            </a:r>
          </a:p>
          <a:p>
            <a:pPr algn="just" rtl="1">
              <a:lnSpc>
                <a:spcPct val="150000"/>
              </a:lnSpc>
            </a:pPr>
            <a:r>
              <a:rPr lang="ar-SA" sz="3200" dirty="0">
                <a:effectLst/>
                <a:cs typeface="2  Nazanin" panose="00000400000000000000" pitchFamily="2" charset="-78"/>
              </a:rPr>
              <a:t>زدایش اکسیژن مورد نیاز </a:t>
            </a:r>
            <a:r>
              <a:rPr lang="ar-SA" sz="3200" dirty="0" smtClean="0">
                <a:effectLst/>
                <a:cs typeface="2  Nazanin" panose="00000400000000000000" pitchFamily="2" charset="-78"/>
              </a:rPr>
              <a:t>شیم</a:t>
            </a:r>
            <a:r>
              <a:rPr lang="fa-IR" sz="3200" dirty="0" smtClean="0">
                <a:effectLst/>
                <a:cs typeface="2  Nazanin" panose="00000400000000000000" pitchFamily="2" charset="-78"/>
              </a:rPr>
              <a:t>ی</a:t>
            </a:r>
            <a:r>
              <a:rPr lang="ar-SA" sz="3200" dirty="0" smtClean="0">
                <a:effectLst/>
                <a:cs typeface="2  Nazanin" panose="00000400000000000000" pitchFamily="2" charset="-78"/>
              </a:rPr>
              <a:t>ایی، </a:t>
            </a:r>
            <a:r>
              <a:rPr lang="ar-SA" sz="3200" dirty="0">
                <a:effectLst/>
                <a:cs typeface="2  Nazanin" panose="00000400000000000000" pitchFamily="2" charset="-78"/>
              </a:rPr>
              <a:t>تیرگی و </a:t>
            </a:r>
            <a:r>
              <a:rPr lang="fa-IR" sz="3200" dirty="0" smtClean="0">
                <a:effectLst/>
                <a:cs typeface="2  Nazanin" panose="00000400000000000000" pitchFamily="2" charset="-78"/>
              </a:rPr>
              <a:t>گل‌آلودگی</a:t>
            </a:r>
            <a:r>
              <a:rPr lang="ar-SA" sz="3200" dirty="0" smtClean="0">
                <a:effectLst/>
                <a:cs typeface="2  Nazanin" panose="00000400000000000000" pitchFamily="2" charset="-78"/>
              </a:rPr>
              <a:t>، </a:t>
            </a:r>
            <a:r>
              <a:rPr lang="ar-SA" sz="3200" dirty="0">
                <a:effectLst/>
                <a:cs typeface="2  Nazanin" panose="00000400000000000000" pitchFamily="2" charset="-78"/>
              </a:rPr>
              <a:t>فنول، هیدروکربن ها و روغن از پساب </a:t>
            </a:r>
            <a:r>
              <a:rPr lang="ar-SA" sz="3200" dirty="0" smtClean="0">
                <a:effectLst/>
                <a:cs typeface="2  Nazanin" panose="00000400000000000000" pitchFamily="2" charset="-78"/>
              </a:rPr>
              <a:t>پتروشیمی‌ها، </a:t>
            </a:r>
            <a:r>
              <a:rPr lang="ar-SA" sz="3200" dirty="0">
                <a:effectLst/>
                <a:cs typeface="2  Nazanin" panose="00000400000000000000" pitchFamily="2" charset="-78"/>
              </a:rPr>
              <a:t>به روش‌های شناورسازی الکتریکی</a:t>
            </a:r>
            <a:r>
              <a:rPr lang="en-US" sz="3200" dirty="0">
                <a:effectLst/>
                <a:cs typeface="2  Nazanin" panose="00000400000000000000" pitchFamily="2" charset="-78"/>
              </a:rPr>
              <a:t> </a:t>
            </a:r>
            <a:r>
              <a:rPr lang="en-US" sz="3200" dirty="0">
                <a:effectLst/>
                <a:latin typeface="Times New Roman" panose="02020603050405020304" pitchFamily="18" charset="0"/>
                <a:cs typeface="Times New Roman" panose="02020603050405020304" pitchFamily="18" charset="0"/>
              </a:rPr>
              <a:t>(EF) </a:t>
            </a:r>
            <a:r>
              <a:rPr lang="ar-SA" sz="3200" dirty="0">
                <a:effectLst/>
                <a:cs typeface="2  Nazanin" panose="00000400000000000000" pitchFamily="2" charset="-78"/>
              </a:rPr>
              <a:t>و انعقاد (لخته سازی) الکتریکی</a:t>
            </a:r>
            <a:r>
              <a:rPr lang="en-US" sz="3200" dirty="0">
                <a:effectLst/>
                <a:cs typeface="2  Nazanin" panose="00000400000000000000" pitchFamily="2" charset="-78"/>
              </a:rPr>
              <a:t> </a:t>
            </a:r>
            <a:r>
              <a:rPr lang="en-US" sz="3200" dirty="0">
                <a:effectLst/>
                <a:latin typeface="Times New Roman" panose="02020603050405020304" pitchFamily="18" charset="0"/>
                <a:cs typeface="Times New Roman" panose="02020603050405020304" pitchFamily="18" charset="0"/>
              </a:rPr>
              <a:t>(EC) </a:t>
            </a:r>
            <a:r>
              <a:rPr lang="ar-SA" sz="3200" dirty="0">
                <a:effectLst/>
                <a:cs typeface="2  Nazanin" panose="00000400000000000000" pitchFamily="2" charset="-78"/>
              </a:rPr>
              <a:t>به طور عملی انجام </a:t>
            </a:r>
            <a:r>
              <a:rPr lang="ar-SA" sz="3200" dirty="0" smtClean="0">
                <a:effectLst/>
                <a:cs typeface="2  Nazanin" panose="00000400000000000000" pitchFamily="2" charset="-78"/>
              </a:rPr>
              <a:t>می‌شود</a:t>
            </a:r>
            <a:r>
              <a:rPr lang="fa-IR" sz="3200" dirty="0" smtClean="0">
                <a:effectLst/>
                <a:cs typeface="2  Nazanin" panose="00000400000000000000" pitchFamily="2" charset="-78"/>
              </a:rPr>
              <a:t>.</a:t>
            </a:r>
            <a:endParaRPr lang="en-US" sz="3200" dirty="0">
              <a:cs typeface="2  Nazanin" panose="00000400000000000000" pitchFamily="2" charset="-78"/>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31323"/>
            <a:ext cx="3933825" cy="2411880"/>
          </a:xfrm>
          <a:prstGeom prst="rect">
            <a:avLst/>
          </a:prstGeom>
        </p:spPr>
      </p:pic>
      <p:sp>
        <p:nvSpPr>
          <p:cNvPr id="6" name="TextBox 5"/>
          <p:cNvSpPr txBox="1"/>
          <p:nvPr/>
        </p:nvSpPr>
        <p:spPr>
          <a:xfrm>
            <a:off x="4178106" y="5162843"/>
            <a:ext cx="2461846" cy="400110"/>
          </a:xfrm>
          <a:prstGeom prst="rect">
            <a:avLst/>
          </a:prstGeom>
          <a:noFill/>
        </p:spPr>
        <p:txBody>
          <a:bodyPr wrap="square" rtlCol="0">
            <a:spAutoFit/>
          </a:bodyPr>
          <a:lstStyle/>
          <a:p>
            <a:r>
              <a:rPr lang="fa-IR" sz="2000" dirty="0" smtClean="0">
                <a:cs typeface="2  Nazanin" panose="00000400000000000000" pitchFamily="2" charset="-78"/>
              </a:rPr>
              <a:t>شکل9:روش انعقاد الکتریکی</a:t>
            </a:r>
            <a:endParaRPr lang="en-US" sz="2000" dirty="0">
              <a:cs typeface="2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8940342"/>
      </p:ext>
    </p:extLst>
  </p:cSld>
  <p:clrMapOvr>
    <a:masterClrMapping/>
  </p:clrMapOvr>
  <mc:AlternateContent xmlns:mc="http://schemas.openxmlformats.org/markup-compatibility/2006" xmlns:p14="http://schemas.microsoft.com/office/powerpoint/2010/main">
    <mc:Choice Requires="p14">
      <p:transition spd="slow" p14:dur="2000" advTm="35880"/>
    </mc:Choice>
    <mc:Fallback xmlns="">
      <p:transition spd="slow" advTm="3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474" y="365761"/>
            <a:ext cx="12093525" cy="928468"/>
          </a:xfrm>
        </p:spPr>
        <p:txBody>
          <a:bodyPr>
            <a:normAutofit fontScale="90000"/>
          </a:bodyPr>
          <a:lstStyle/>
          <a:p>
            <a:pPr rtl="1">
              <a:lnSpc>
                <a:spcPct val="150000"/>
              </a:lnSpc>
            </a:pPr>
            <a:r>
              <a:rPr lang="ar-SA" sz="3200" dirty="0">
                <a:solidFill>
                  <a:srgbClr val="FF0000"/>
                </a:solidFill>
                <a:effectLst/>
                <a:cs typeface="2  Nazanin" panose="00000400000000000000" pitchFamily="2" charset="-78"/>
              </a:rPr>
              <a:t> زیست تخریب پذیری پساب‌های تولیدی به کمک ازوناسیون و سیستم تصفیه </a:t>
            </a:r>
            <a:r>
              <a:rPr lang="ar-SA" sz="3200" dirty="0" smtClean="0">
                <a:solidFill>
                  <a:srgbClr val="FF0000"/>
                </a:solidFill>
                <a:effectLst/>
                <a:cs typeface="2  Nazanin" panose="00000400000000000000" pitchFamily="2" charset="-78"/>
              </a:rPr>
              <a:t>پیشرفته</a:t>
            </a:r>
            <a:r>
              <a:rPr lang="fa-IR" sz="3200" dirty="0" smtClean="0">
                <a:solidFill>
                  <a:srgbClr val="FF0000"/>
                </a:solidFill>
                <a:effectLst/>
                <a:cs typeface="2  Nazanin" panose="00000400000000000000" pitchFamily="2" charset="-78"/>
              </a:rPr>
              <a:t>:</a:t>
            </a:r>
            <a:r>
              <a:rPr lang="ar-SA" sz="3200" dirty="0" smtClean="0">
                <a:solidFill>
                  <a:srgbClr val="FF0000"/>
                </a:solidFill>
                <a:effectLst/>
                <a:cs typeface="2  Nazanin" panose="00000400000000000000" pitchFamily="2" charset="-78"/>
              </a:rPr>
              <a:t> </a:t>
            </a:r>
            <a:endParaRPr lang="en-US" sz="3200" dirty="0">
              <a:solidFill>
                <a:srgbClr val="FF0000"/>
              </a:solidFill>
              <a:cs typeface="2  Nazanin" panose="00000400000000000000" pitchFamily="2" charset="-78"/>
            </a:endParaRPr>
          </a:p>
        </p:txBody>
      </p:sp>
      <p:sp>
        <p:nvSpPr>
          <p:cNvPr id="3" name="Subtitle 2"/>
          <p:cNvSpPr>
            <a:spLocks noGrp="1"/>
          </p:cNvSpPr>
          <p:nvPr>
            <p:ph type="subTitle" idx="1"/>
          </p:nvPr>
        </p:nvSpPr>
        <p:spPr>
          <a:xfrm>
            <a:off x="98474" y="1294229"/>
            <a:ext cx="12093526" cy="5563771"/>
          </a:xfrm>
        </p:spPr>
        <p:txBody>
          <a:bodyPr>
            <a:normAutofit/>
          </a:bodyPr>
          <a:lstStyle/>
          <a:p>
            <a:pPr algn="just" rtl="1">
              <a:lnSpc>
                <a:spcPct val="150000"/>
              </a:lnSpc>
            </a:pPr>
            <a:r>
              <a:rPr lang="en-US" sz="3200" dirty="0">
                <a:effectLst/>
                <a:cs typeface="2  Nazanin" panose="00000400000000000000" pitchFamily="2" charset="-78"/>
              </a:rPr>
              <a:t> </a:t>
            </a:r>
          </a:p>
          <a:p>
            <a:pPr algn="just" rtl="1">
              <a:lnSpc>
                <a:spcPct val="150000"/>
              </a:lnSpc>
            </a:pPr>
            <a:r>
              <a:rPr lang="ar-SA" sz="3200" dirty="0">
                <a:effectLst/>
                <a:cs typeface="2  Nazanin" panose="00000400000000000000" pitchFamily="2" charset="-78"/>
              </a:rPr>
              <a:t>ویژگی تخریب پذیری/تبدیل مواد مقام در برابر هضم  و رشد بیوفیلم‌ها، در فرآیندهای تصفیه پیش‎ازوناسیون (در مقیاس آزمایشگاهی) و کربن فعال بیولوژیکی</a:t>
            </a:r>
            <a:r>
              <a:rPr lang="en-US" sz="3200" dirty="0">
                <a:effectLst/>
                <a:cs typeface="2  Nazanin" panose="00000400000000000000" pitchFamily="2" charset="-78"/>
              </a:rPr>
              <a:t> (BAC) </a:t>
            </a:r>
            <a:r>
              <a:rPr lang="ar-SA" sz="3200" dirty="0">
                <a:effectLst/>
                <a:cs typeface="2  Nazanin" panose="00000400000000000000" pitchFamily="2" charset="-78"/>
              </a:rPr>
              <a:t>در سیستم بستر متحرک ، برای تصفیه فنول، بنزوئیک اسید، آمینو </a:t>
            </a:r>
            <a:r>
              <a:rPr lang="ar-SA" sz="3200" dirty="0" smtClean="0">
                <a:effectLst/>
                <a:cs typeface="2  Nazanin" panose="00000400000000000000" pitchFamily="2" charset="-78"/>
              </a:rPr>
              <a:t>بنمورد </a:t>
            </a:r>
            <a:r>
              <a:rPr lang="ar-SA" sz="3200" dirty="0">
                <a:effectLst/>
                <a:cs typeface="2  Nazanin" panose="00000400000000000000" pitchFamily="2" charset="-78"/>
              </a:rPr>
              <a:t>بررسی قرار گرفته است</a:t>
            </a:r>
            <a:r>
              <a:rPr lang="en-US" sz="3200" dirty="0" smtClean="0">
                <a:effectLst/>
                <a:cs typeface="2  Nazanin" panose="00000400000000000000" pitchFamily="2" charset="-78"/>
              </a:rPr>
              <a:t>.</a:t>
            </a:r>
            <a:endParaRPr lang="en-US" sz="3200" dirty="0">
              <a:effectLst/>
              <a:cs typeface="2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7410612"/>
      </p:ext>
    </p:extLst>
  </p:cSld>
  <p:clrMapOvr>
    <a:masterClrMapping/>
  </p:clrMapOvr>
  <mc:AlternateContent xmlns:mc="http://schemas.openxmlformats.org/markup-compatibility/2006" xmlns:p14="http://schemas.microsoft.com/office/powerpoint/2010/main">
    <mc:Choice Requires="p14">
      <p:transition spd="slow" p14:dur="2000" advTm="19702"/>
    </mc:Choice>
    <mc:Fallback xmlns="">
      <p:transition spd="slow" advTm="1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1971605" cy="1927274"/>
          </a:xfrm>
        </p:spPr>
        <p:txBody>
          <a:bodyPr>
            <a:normAutofit fontScale="90000"/>
          </a:bodyPr>
          <a:lstStyle/>
          <a:p>
            <a:pPr rtl="1">
              <a:lnSpc>
                <a:spcPct val="150000"/>
              </a:lnSpc>
            </a:pPr>
            <a:r>
              <a:rPr lang="ar-SA" sz="2800" dirty="0">
                <a:solidFill>
                  <a:srgbClr val="FF0000"/>
                </a:solidFill>
                <a:effectLst/>
                <a:cs typeface="2  Nazanin" panose="00000400000000000000" pitchFamily="2" charset="-78"/>
              </a:rPr>
              <a:t>حذف سولفید پساب پتروشیمی ها به روش نیترات زدایی </a:t>
            </a:r>
            <a:r>
              <a:rPr lang="ar-SA" sz="2800" dirty="0" smtClean="0">
                <a:solidFill>
                  <a:srgbClr val="FF0000"/>
                </a:solidFill>
                <a:effectLst/>
                <a:cs typeface="2  Nazanin" panose="00000400000000000000" pitchFamily="2" charset="-78"/>
              </a:rPr>
              <a:t>اتوتروفیک</a:t>
            </a:r>
            <a:r>
              <a:rPr lang="fa-IR" sz="2800" dirty="0" smtClean="0">
                <a:solidFill>
                  <a:srgbClr val="FF0000"/>
                </a:solidFill>
                <a:effectLst/>
                <a:cs typeface="2  Nazanin" panose="00000400000000000000" pitchFamily="2" charset="-78"/>
              </a:rPr>
              <a:t>:</a:t>
            </a:r>
            <a:r>
              <a:rPr lang="en-US" sz="2800" dirty="0">
                <a:solidFill>
                  <a:srgbClr val="FF0000"/>
                </a:solidFill>
                <a:effectLst/>
                <a:cs typeface="2  Nazanin" panose="00000400000000000000" pitchFamily="2" charset="-78"/>
              </a:rPr>
              <a:t/>
            </a:r>
            <a:br>
              <a:rPr lang="en-US" sz="2800" dirty="0">
                <a:solidFill>
                  <a:srgbClr val="FF0000"/>
                </a:solidFill>
                <a:effectLst/>
                <a:cs typeface="2  Nazanin" panose="00000400000000000000" pitchFamily="2" charset="-78"/>
              </a:rPr>
            </a:br>
            <a:endParaRPr lang="en-US" sz="2800" dirty="0">
              <a:solidFill>
                <a:srgbClr val="FF0000"/>
              </a:solidFill>
              <a:cs typeface="2  Nazanin" panose="00000400000000000000" pitchFamily="2" charset="-78"/>
            </a:endParaRPr>
          </a:p>
        </p:txBody>
      </p:sp>
      <p:sp>
        <p:nvSpPr>
          <p:cNvPr id="3" name="Subtitle 2"/>
          <p:cNvSpPr>
            <a:spLocks noGrp="1"/>
          </p:cNvSpPr>
          <p:nvPr>
            <p:ph type="subTitle" idx="1"/>
          </p:nvPr>
        </p:nvSpPr>
        <p:spPr>
          <a:xfrm>
            <a:off x="211015" y="1181686"/>
            <a:ext cx="11760590" cy="5092506"/>
          </a:xfrm>
        </p:spPr>
        <p:txBody>
          <a:bodyPr>
            <a:normAutofit/>
          </a:bodyPr>
          <a:lstStyle/>
          <a:p>
            <a:r>
              <a:rPr lang="en-US" sz="3200" dirty="0">
                <a:effectLst/>
                <a:cs typeface="2  Nazanin" panose="00000400000000000000" pitchFamily="2" charset="-78"/>
              </a:rPr>
              <a:t> </a:t>
            </a:r>
          </a:p>
          <a:p>
            <a:pPr algn="just" rtl="1">
              <a:lnSpc>
                <a:spcPct val="150000"/>
              </a:lnSpc>
            </a:pPr>
            <a:r>
              <a:rPr lang="ar-SA" sz="3200" dirty="0">
                <a:effectLst/>
                <a:cs typeface="2  Nazanin" panose="00000400000000000000" pitchFamily="2" charset="-78"/>
              </a:rPr>
              <a:t>امروزه یک فلوچارت جایگزین برای حذف بیولوژیکی سولفید هیدروژن از پساب حاصل از پالایش نفت معرفی شده است که از نیترات زدایی اتوتروفیک، در یک واحد تصفیه چند مرحله ای بهره </a:t>
            </a:r>
            <a:r>
              <a:rPr lang="ar-SA" sz="3200" dirty="0" smtClean="0">
                <a:effectLst/>
                <a:cs typeface="2  Nazanin" panose="00000400000000000000" pitchFamily="2" charset="-78"/>
              </a:rPr>
              <a:t>می‌گیرند</a:t>
            </a:r>
            <a:r>
              <a:rPr lang="fa-IR" sz="3200" dirty="0" smtClean="0">
                <a:effectLst/>
                <a:cs typeface="2  Nazanin" panose="00000400000000000000" pitchFamily="2" charset="-78"/>
              </a:rPr>
              <a:t>.</a:t>
            </a:r>
            <a:endParaRPr lang="en-US" sz="3200" dirty="0">
              <a:cs typeface="2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618" y="3500073"/>
            <a:ext cx="4459458" cy="2619375"/>
          </a:xfrm>
          <a:prstGeom prst="rect">
            <a:avLst/>
          </a:prstGeom>
        </p:spPr>
      </p:pic>
      <p:sp>
        <p:nvSpPr>
          <p:cNvPr id="5" name="TextBox 4"/>
          <p:cNvSpPr txBox="1"/>
          <p:nvPr/>
        </p:nvSpPr>
        <p:spPr>
          <a:xfrm>
            <a:off x="506437" y="6274192"/>
            <a:ext cx="6710289" cy="707886"/>
          </a:xfrm>
          <a:prstGeom prst="rect">
            <a:avLst/>
          </a:prstGeom>
          <a:noFill/>
        </p:spPr>
        <p:txBody>
          <a:bodyPr wrap="square" rtlCol="0">
            <a:spAutoFit/>
          </a:bodyPr>
          <a:lstStyle/>
          <a:p>
            <a:r>
              <a:rPr lang="fa-IR" sz="2000" dirty="0" smtClean="0">
                <a:cs typeface="2  Nazanin" panose="00000400000000000000" pitchFamily="2" charset="-78"/>
              </a:rPr>
              <a:t>شکل10:</a:t>
            </a:r>
            <a:r>
              <a:rPr lang="ar-SA" sz="2000" dirty="0" smtClean="0">
                <a:cs typeface="2  Nazanin" panose="00000400000000000000" pitchFamily="2" charset="-78"/>
              </a:rPr>
              <a:t>حذف </a:t>
            </a:r>
            <a:r>
              <a:rPr lang="ar-SA" sz="2000" dirty="0">
                <a:cs typeface="2  Nazanin" panose="00000400000000000000" pitchFamily="2" charset="-78"/>
              </a:rPr>
              <a:t>سولفید پساب پتروشیمی ها به روش نیترات زدایی </a:t>
            </a:r>
            <a:r>
              <a:rPr lang="ar-SA" sz="2000" dirty="0" smtClean="0">
                <a:cs typeface="2  Nazanin" panose="00000400000000000000" pitchFamily="2" charset="-78"/>
              </a:rPr>
              <a:t>اتوتروفیک</a:t>
            </a:r>
            <a:r>
              <a:rPr lang="en-US" sz="2000" dirty="0">
                <a:cs typeface="2  Nazanin" panose="00000400000000000000" pitchFamily="2" charset="-78"/>
              </a:rPr>
              <a:t/>
            </a:r>
            <a:br>
              <a:rPr lang="en-US" sz="2000" dirty="0">
                <a:cs typeface="2  Nazanin" panose="00000400000000000000" pitchFamily="2" charset="-78"/>
              </a:rPr>
            </a:br>
            <a:r>
              <a:rPr lang="fa-IR" sz="2000" dirty="0" smtClean="0">
                <a:cs typeface="2  Nazanin" panose="00000400000000000000" pitchFamily="2" charset="-78"/>
              </a:rPr>
              <a:t>:</a:t>
            </a:r>
            <a:endParaRPr lang="en-US" sz="2000" dirty="0">
              <a:cs typeface="2  Nazanin"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1681402"/>
      </p:ext>
    </p:extLst>
  </p:cSld>
  <p:clrMapOvr>
    <a:masterClrMapping/>
  </p:clrMapOvr>
  <mc:AlternateContent xmlns:mc="http://schemas.openxmlformats.org/markup-compatibility/2006" xmlns:p14="http://schemas.microsoft.com/office/powerpoint/2010/main">
    <mc:Choice Requires="p14">
      <p:transition spd="slow" p14:dur="2000" advTm="14974"/>
    </mc:Choice>
    <mc:Fallback xmlns="">
      <p:transition spd="slow" advTm="14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1999" cy="1322363"/>
          </a:xfrm>
        </p:spPr>
        <p:txBody>
          <a:bodyPr>
            <a:normAutofit/>
          </a:bodyPr>
          <a:lstStyle/>
          <a:p>
            <a:r>
              <a:rPr lang="ar-SA" sz="3200" dirty="0" smtClean="0">
                <a:solidFill>
                  <a:srgbClr val="FF0000"/>
                </a:solidFill>
                <a:effectLst/>
                <a:cs typeface="2  Nazanin" panose="00000400000000000000" pitchFamily="2" charset="-78"/>
              </a:rPr>
              <a:t>تصفیه </a:t>
            </a:r>
            <a:r>
              <a:rPr lang="ar-SA" sz="3200" dirty="0">
                <a:solidFill>
                  <a:srgbClr val="FF0000"/>
                </a:solidFill>
                <a:effectLst/>
                <a:cs typeface="2  Nazanin" panose="00000400000000000000" pitchFamily="2" charset="-78"/>
              </a:rPr>
              <a:t>بی هوازی پساب صنایع شیمیایی و </a:t>
            </a:r>
            <a:r>
              <a:rPr lang="ar-SA" sz="3200" dirty="0" smtClean="0">
                <a:solidFill>
                  <a:srgbClr val="FF0000"/>
                </a:solidFill>
                <a:effectLst/>
                <a:cs typeface="2  Nazanin" panose="00000400000000000000" pitchFamily="2" charset="-78"/>
              </a:rPr>
              <a:t>پتروشیمی</a:t>
            </a:r>
            <a:r>
              <a:rPr lang="fa-IR" sz="3200" dirty="0" smtClean="0">
                <a:solidFill>
                  <a:srgbClr val="FF0000"/>
                </a:solidFill>
                <a:effectLst/>
                <a:cs typeface="2  Nazanin" panose="00000400000000000000" pitchFamily="2" charset="-78"/>
              </a:rPr>
              <a:t>:</a:t>
            </a:r>
            <a:endParaRPr lang="en-US" sz="3200" dirty="0">
              <a:solidFill>
                <a:srgbClr val="FF0000"/>
              </a:solidFill>
              <a:cs typeface="2  Nazanin" panose="00000400000000000000" pitchFamily="2" charset="-78"/>
            </a:endParaRPr>
          </a:p>
        </p:txBody>
      </p:sp>
      <p:sp>
        <p:nvSpPr>
          <p:cNvPr id="3" name="Subtitle 2"/>
          <p:cNvSpPr>
            <a:spLocks noGrp="1"/>
          </p:cNvSpPr>
          <p:nvPr>
            <p:ph type="subTitle" idx="1"/>
          </p:nvPr>
        </p:nvSpPr>
        <p:spPr>
          <a:xfrm>
            <a:off x="0" y="1561514"/>
            <a:ext cx="12191999" cy="5148775"/>
          </a:xfrm>
        </p:spPr>
        <p:txBody>
          <a:bodyPr>
            <a:normAutofit/>
          </a:bodyPr>
          <a:lstStyle/>
          <a:p>
            <a:pPr algn="just" rtl="1">
              <a:lnSpc>
                <a:spcPct val="150000"/>
              </a:lnSpc>
            </a:pPr>
            <a:r>
              <a:rPr lang="ar-SA" sz="3200" dirty="0">
                <a:effectLst/>
                <a:cs typeface="2  Nazanin" panose="00000400000000000000" pitchFamily="2" charset="-78"/>
              </a:rPr>
              <a:t>در 20 سال گذشته، هضم بی هوازی</a:t>
            </a:r>
            <a:r>
              <a:rPr lang="en-US" sz="3200" dirty="0">
                <a:effectLst/>
                <a:cs typeface="2  Nazanin" panose="00000400000000000000" pitchFamily="2" charset="-78"/>
              </a:rPr>
              <a:t> </a:t>
            </a:r>
            <a:r>
              <a:rPr lang="en-US" sz="3200" dirty="0">
                <a:effectLst/>
                <a:latin typeface="Times New Roman" panose="02020603050405020304" pitchFamily="18" charset="0"/>
                <a:cs typeface="Times New Roman" panose="02020603050405020304" pitchFamily="18" charset="0"/>
              </a:rPr>
              <a:t>(Anaerobic digestion) </a:t>
            </a:r>
            <a:r>
              <a:rPr lang="ar-SA" sz="3200" dirty="0">
                <a:effectLst/>
                <a:cs typeface="2  Nazanin" panose="00000400000000000000" pitchFamily="2" charset="-78"/>
              </a:rPr>
              <a:t>به دلیل هزینه‌های پایین آن، به یکی از محبوب‌ترین فناوری‌های تصفیه پساب تبدیل شده‌است. امروزه با ساخته شدن نزدیک به 1330 راکتور از این نوع، به نظر می‌رسد که فنآوری یادشده به مرحله بلوغ خود رسیده </a:t>
            </a:r>
            <a:r>
              <a:rPr lang="ar-SA" sz="3200" dirty="0" smtClean="0">
                <a:effectLst/>
                <a:cs typeface="2  Nazanin" panose="00000400000000000000" pitchFamily="2" charset="-78"/>
              </a:rPr>
              <a:t>است</a:t>
            </a:r>
            <a:r>
              <a:rPr lang="fa-IR" sz="3200" dirty="0" smtClean="0">
                <a:effectLst/>
                <a:cs typeface="2  Nazanin" panose="00000400000000000000" pitchFamily="2" charset="-78"/>
              </a:rPr>
              <a:t>.</a:t>
            </a:r>
            <a:endParaRPr lang="en-US" sz="3200" dirty="0">
              <a:cs typeface="2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00"/>
            <a:ext cx="3390314" cy="2285999"/>
          </a:xfrm>
          <a:prstGeom prst="rect">
            <a:avLst/>
          </a:prstGeom>
        </p:spPr>
      </p:pic>
      <p:sp>
        <p:nvSpPr>
          <p:cNvPr id="5" name="TextBox 4"/>
          <p:cNvSpPr txBox="1"/>
          <p:nvPr/>
        </p:nvSpPr>
        <p:spPr>
          <a:xfrm>
            <a:off x="2726787" y="6310179"/>
            <a:ext cx="3376246" cy="400110"/>
          </a:xfrm>
          <a:prstGeom prst="rect">
            <a:avLst/>
          </a:prstGeom>
          <a:noFill/>
        </p:spPr>
        <p:txBody>
          <a:bodyPr wrap="square" rtlCol="0">
            <a:spAutoFit/>
          </a:bodyPr>
          <a:lstStyle/>
          <a:p>
            <a:pPr algn="ctr" rtl="1"/>
            <a:r>
              <a:rPr lang="fa-IR" sz="2000" dirty="0" smtClean="0">
                <a:cs typeface="2  Nazanin" panose="00000400000000000000" pitchFamily="2" charset="-78"/>
              </a:rPr>
              <a:t>شکل11:تصفیه بی‌هوازی</a:t>
            </a:r>
            <a:endParaRPr lang="en-US" sz="2000" dirty="0">
              <a:cs typeface="2  Nazanin"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1059424"/>
      </p:ext>
    </p:extLst>
  </p:cSld>
  <p:clrMapOvr>
    <a:masterClrMapping/>
  </p:clrMapOvr>
  <mc:AlternateContent xmlns:mc="http://schemas.openxmlformats.org/markup-compatibility/2006" xmlns:p14="http://schemas.microsoft.com/office/powerpoint/2010/main">
    <mc:Choice Requires="p14">
      <p:transition spd="slow" p14:dur="2000" advTm="33845"/>
    </mc:Choice>
    <mc:Fallback xmlns="">
      <p:transition spd="slow" advTm="33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999742" cy="1617785"/>
          </a:xfrm>
        </p:spPr>
        <p:txBody>
          <a:bodyPr>
            <a:normAutofit fontScale="90000"/>
          </a:bodyPr>
          <a:lstStyle/>
          <a:p>
            <a:pPr>
              <a:lnSpc>
                <a:spcPct val="150000"/>
              </a:lnSpc>
            </a:pPr>
            <a:r>
              <a:rPr lang="ar-SA" sz="3200" dirty="0">
                <a:solidFill>
                  <a:srgbClr val="FF0000"/>
                </a:solidFill>
                <a:effectLst/>
                <a:cs typeface="2  Nazanin" panose="00000400000000000000" pitchFamily="2" charset="-78"/>
              </a:rPr>
              <a:t>منابع عمده آلوده کننده هوا در صنایع پتروشیمی (به ویژه در واحد های آمونیاک و اوره ) شامل پارامتر های زیر می </a:t>
            </a:r>
            <a:r>
              <a:rPr lang="ar-SA" sz="3200" dirty="0" smtClean="0">
                <a:solidFill>
                  <a:srgbClr val="FF0000"/>
                </a:solidFill>
                <a:effectLst/>
                <a:cs typeface="2  Nazanin" panose="00000400000000000000" pitchFamily="2" charset="-78"/>
              </a:rPr>
              <a:t>باشند</a:t>
            </a:r>
            <a:r>
              <a:rPr lang="fa-IR" sz="3200" dirty="0" smtClean="0">
                <a:solidFill>
                  <a:srgbClr val="FF0000"/>
                </a:solidFill>
                <a:effectLst/>
                <a:cs typeface="2  Nazanin" panose="00000400000000000000" pitchFamily="2" charset="-78"/>
              </a:rPr>
              <a:t>:</a:t>
            </a:r>
            <a:endParaRPr lang="en-US" sz="3200" dirty="0">
              <a:solidFill>
                <a:srgbClr val="FF0000"/>
              </a:solidFill>
              <a:cs typeface="2  Nazanin" panose="00000400000000000000" pitchFamily="2" charset="-78"/>
            </a:endParaRPr>
          </a:p>
        </p:txBody>
      </p:sp>
      <p:sp>
        <p:nvSpPr>
          <p:cNvPr id="3" name="Text Placeholder 2"/>
          <p:cNvSpPr>
            <a:spLocks noGrp="1"/>
          </p:cNvSpPr>
          <p:nvPr>
            <p:ph type="body" idx="1"/>
          </p:nvPr>
        </p:nvSpPr>
        <p:spPr>
          <a:xfrm>
            <a:off x="-140677" y="1617786"/>
            <a:ext cx="12140419" cy="5036232"/>
          </a:xfrm>
        </p:spPr>
        <p:txBody>
          <a:bodyPr>
            <a:noAutofit/>
          </a:bodyPr>
          <a:lstStyle/>
          <a:p>
            <a:pPr algn="r">
              <a:lnSpc>
                <a:spcPct val="150000"/>
              </a:lnSpc>
            </a:pPr>
            <a:r>
              <a:rPr lang="en-US" sz="2800" dirty="0">
                <a:effectLst/>
                <a:cs typeface="2  Nazanin" panose="00000400000000000000" pitchFamily="2" charset="-78"/>
              </a:rPr>
              <a:t/>
            </a:r>
            <a:br>
              <a:rPr lang="en-US" sz="2800" dirty="0">
                <a:effectLst/>
                <a:cs typeface="2  Nazanin" panose="00000400000000000000" pitchFamily="2" charset="-78"/>
              </a:rPr>
            </a:b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smtClean="0">
                <a:effectLst/>
                <a:cs typeface="2  Nazanin" panose="00000400000000000000" pitchFamily="2" charset="-78"/>
              </a:rPr>
              <a:t>- </a:t>
            </a:r>
            <a:r>
              <a:rPr lang="ar-SA" sz="2800" dirty="0">
                <a:effectLst/>
                <a:cs typeface="2  Nazanin" panose="00000400000000000000" pitchFamily="2" charset="-78"/>
              </a:rPr>
              <a:t>گاز آمونیاک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smtClean="0">
                <a:effectLst/>
                <a:cs typeface="2  Nazanin" panose="00000400000000000000" pitchFamily="2" charset="-78"/>
              </a:rPr>
              <a:t>-</a:t>
            </a:r>
            <a:r>
              <a:rPr lang="fa-IR" sz="2800" dirty="0" smtClean="0">
                <a:effectLst/>
                <a:cs typeface="2  Nazanin" panose="00000400000000000000" pitchFamily="2" charset="-78"/>
              </a:rPr>
              <a:t>  </a:t>
            </a:r>
            <a:r>
              <a:rPr lang="ar-SA" sz="2800" dirty="0" smtClean="0">
                <a:effectLst/>
                <a:cs typeface="2  Nazanin" panose="00000400000000000000" pitchFamily="2" charset="-78"/>
              </a:rPr>
              <a:t>بخارات </a:t>
            </a:r>
            <a:r>
              <a:rPr lang="ar-SA" sz="2800" dirty="0">
                <a:effectLst/>
                <a:cs typeface="2  Nazanin" panose="00000400000000000000" pitchFamily="2" charset="-78"/>
              </a:rPr>
              <a:t>و گرد و غبار خروجی از بالای برج اوره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smtClean="0">
                <a:effectLst/>
                <a:cs typeface="2  Nazanin" panose="00000400000000000000" pitchFamily="2" charset="-78"/>
              </a:rPr>
              <a:t>-</a:t>
            </a:r>
            <a:r>
              <a:rPr lang="fa-IR" sz="2800" dirty="0" smtClean="0">
                <a:effectLst/>
                <a:cs typeface="2  Nazanin" panose="00000400000000000000" pitchFamily="2" charset="-78"/>
              </a:rPr>
              <a:t> </a:t>
            </a:r>
            <a:r>
              <a:rPr lang="ar-SA" sz="2800" dirty="0" smtClean="0">
                <a:effectLst/>
                <a:cs typeface="2  Nazanin" panose="00000400000000000000" pitchFamily="2" charset="-78"/>
              </a:rPr>
              <a:t>گرد </a:t>
            </a:r>
            <a:r>
              <a:rPr lang="ar-SA" sz="2800" dirty="0">
                <a:effectLst/>
                <a:cs typeface="2  Nazanin" panose="00000400000000000000" pitchFamily="2" charset="-78"/>
              </a:rPr>
              <a:t>و غبار اوره در واحد های بسته بندی اوره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a:effectLst/>
                <a:cs typeface="2  Nazanin" panose="00000400000000000000" pitchFamily="2" charset="-78"/>
              </a:rPr>
              <a:t>- </a:t>
            </a:r>
            <a:r>
              <a:rPr lang="fa-IR" sz="2800" dirty="0" smtClean="0">
                <a:effectLst/>
                <a:cs typeface="2  Nazanin" panose="00000400000000000000" pitchFamily="2" charset="-78"/>
              </a:rPr>
              <a:t> </a:t>
            </a:r>
            <a:r>
              <a:rPr lang="ar-SA" sz="2800" dirty="0" smtClean="0">
                <a:effectLst/>
                <a:cs typeface="2  Nazanin" panose="00000400000000000000" pitchFamily="2" charset="-78"/>
              </a:rPr>
              <a:t>گازهای </a:t>
            </a:r>
            <a:r>
              <a:rPr lang="ar-SA" sz="2800" dirty="0">
                <a:effectLst/>
                <a:cs typeface="2  Nazanin" panose="00000400000000000000" pitchFamily="2" charset="-78"/>
              </a:rPr>
              <a:t>خروجی از دودکش ها شامل </a:t>
            </a:r>
            <a:r>
              <a:rPr lang="fa-IR" sz="2800" dirty="0" smtClean="0">
                <a:effectLst/>
                <a:cs typeface="2  Nazanin" panose="00000400000000000000" pitchFamily="2" charset="-78"/>
              </a:rPr>
              <a:t>کربن مونوکسید و هیدرژن سولفیدو...</a:t>
            </a:r>
            <a:r>
              <a:rPr lang="ar-SA" sz="2800" dirty="0">
                <a:effectLst/>
                <a:cs typeface="2  Nazanin" panose="00000400000000000000" pitchFamily="2" charset="-78"/>
              </a:rPr>
              <a:t> </a:t>
            </a:r>
            <a:r>
              <a:rPr lang="en-US" sz="2800" dirty="0">
                <a:effectLst/>
                <a:cs typeface="2  Nazanin" panose="00000400000000000000" pitchFamily="2" charset="-78"/>
              </a:rPr>
              <a:t/>
            </a:r>
            <a:br>
              <a:rPr lang="en-US" sz="2800" dirty="0">
                <a:effectLst/>
                <a:cs typeface="2  Nazanin" panose="00000400000000000000" pitchFamily="2" charset="-78"/>
              </a:rPr>
            </a:br>
            <a:endParaRPr lang="en-US" sz="2800" dirty="0">
              <a:cs typeface="2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48" y="1393957"/>
            <a:ext cx="3926059" cy="2305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041009" y="5697415"/>
            <a:ext cx="4459459" cy="400110"/>
          </a:xfrm>
          <a:prstGeom prst="rect">
            <a:avLst/>
          </a:prstGeom>
          <a:noFill/>
        </p:spPr>
        <p:txBody>
          <a:bodyPr wrap="square" rtlCol="0">
            <a:spAutoFit/>
          </a:bodyPr>
          <a:lstStyle/>
          <a:p>
            <a:r>
              <a:rPr lang="fa-IR" sz="2000" dirty="0" smtClean="0">
                <a:cs typeface="2  Nazanin" panose="00000400000000000000" pitchFamily="2" charset="-78"/>
              </a:rPr>
              <a:t>شکل12: آلودگی هوا توسط گازهای ناشی از پتروشیمی</a:t>
            </a:r>
            <a:endParaRPr lang="en-US" sz="2000" dirty="0">
              <a:cs typeface="2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2530832"/>
      </p:ext>
    </p:extLst>
  </p:cSld>
  <p:clrMapOvr>
    <a:masterClrMapping/>
  </p:clrMapOvr>
  <mc:AlternateContent xmlns:mc="http://schemas.openxmlformats.org/markup-compatibility/2006" xmlns:p14="http://schemas.microsoft.com/office/powerpoint/2010/main">
    <mc:Choice Requires="p14">
      <p:transition spd="slow" p14:dur="2000" advTm="54482"/>
    </mc:Choice>
    <mc:Fallback xmlns="">
      <p:transition spd="slow" advTm="54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74" y="154745"/>
            <a:ext cx="11844997" cy="928467"/>
          </a:xfrm>
        </p:spPr>
        <p:txBody>
          <a:bodyPr>
            <a:normAutofit fontScale="90000"/>
          </a:bodyPr>
          <a:lstStyle/>
          <a:p>
            <a:r>
              <a:rPr lang="fa-IR" sz="3600" dirty="0">
                <a:solidFill>
                  <a:srgbClr val="FF0000"/>
                </a:solidFill>
                <a:effectLst/>
                <a:cs typeface="2  Nazanin" panose="00000400000000000000" pitchFamily="2" charset="-78"/>
              </a:rPr>
              <a:t>مهمترین آلودگی های احتمالی صنایع پتروشیمی را میتوان شامل </a:t>
            </a:r>
            <a:r>
              <a:rPr lang="fa-IR" sz="3200" dirty="0">
                <a:solidFill>
                  <a:srgbClr val="FF0000"/>
                </a:solidFill>
                <a:effectLst/>
                <a:cs typeface="2  Nazanin" panose="00000400000000000000" pitchFamily="2" charset="-78"/>
              </a:rPr>
              <a:t>موارد</a:t>
            </a:r>
            <a:r>
              <a:rPr lang="fa-IR" sz="3600" dirty="0">
                <a:solidFill>
                  <a:srgbClr val="FF0000"/>
                </a:solidFill>
                <a:effectLst/>
                <a:cs typeface="2  Nazanin" panose="00000400000000000000" pitchFamily="2" charset="-78"/>
              </a:rPr>
              <a:t> زیر دانست </a:t>
            </a:r>
            <a:r>
              <a:rPr lang="fa-IR" sz="3600" dirty="0">
                <a:effectLst/>
                <a:cs typeface="2  Nazanin" panose="00000400000000000000" pitchFamily="2" charset="-78"/>
              </a:rPr>
              <a:t>:</a:t>
            </a:r>
            <a:endParaRPr lang="en-US" dirty="0"/>
          </a:p>
        </p:txBody>
      </p:sp>
      <p:sp>
        <p:nvSpPr>
          <p:cNvPr id="3" name="Text Placeholder 2"/>
          <p:cNvSpPr>
            <a:spLocks noGrp="1"/>
          </p:cNvSpPr>
          <p:nvPr>
            <p:ph type="body" idx="1"/>
          </p:nvPr>
        </p:nvSpPr>
        <p:spPr>
          <a:xfrm>
            <a:off x="98474" y="1266092"/>
            <a:ext cx="12093526" cy="4487594"/>
          </a:xfrm>
        </p:spPr>
        <p:txBody>
          <a:bodyPr>
            <a:noAutofit/>
          </a:bodyPr>
          <a:lstStyle/>
          <a:p>
            <a:pPr algn="r">
              <a:lnSpc>
                <a:spcPct val="150000"/>
              </a:lnSpc>
            </a:pPr>
            <a:r>
              <a:rPr lang="fa-IR" sz="2800" dirty="0">
                <a:effectLst/>
                <a:cs typeface="2  Nazanin" panose="00000400000000000000" pitchFamily="2" charset="-78"/>
              </a:rPr>
              <a:t>-  سرطان زایی و سمیت زیاد فاضلاب </a:t>
            </a:r>
            <a:r>
              <a:rPr lang="fa-IR" sz="2800" dirty="0" smtClean="0">
                <a:effectLst/>
                <a:cs typeface="2  Nazanin" panose="00000400000000000000" pitchFamily="2" charset="-78"/>
              </a:rPr>
              <a:t>ها.</a:t>
            </a:r>
            <a:r>
              <a:rPr lang="fa-IR" sz="2800" dirty="0">
                <a:effectLst/>
                <a:cs typeface="2  Nazanin" panose="00000400000000000000" pitchFamily="2" charset="-78"/>
              </a:rPr>
              <a:t/>
            </a:r>
            <a:br>
              <a:rPr lang="fa-IR" sz="2800" dirty="0">
                <a:effectLst/>
                <a:cs typeface="2  Nazanin" panose="00000400000000000000" pitchFamily="2" charset="-78"/>
              </a:rPr>
            </a:br>
            <a:r>
              <a:rPr lang="fa-IR" sz="2800" dirty="0">
                <a:effectLst/>
                <a:cs typeface="2  Nazanin" panose="00000400000000000000" pitchFamily="2" charset="-78"/>
              </a:rPr>
              <a:t>-  </a:t>
            </a:r>
            <a:r>
              <a:rPr lang="fa-IR" sz="2800" dirty="0" smtClean="0">
                <a:effectLst/>
                <a:cs typeface="2  Nazanin" panose="00000400000000000000" pitchFamily="2" charset="-78"/>
              </a:rPr>
              <a:t>زایدات </a:t>
            </a:r>
            <a:r>
              <a:rPr lang="fa-IR" sz="2800" dirty="0">
                <a:effectLst/>
                <a:cs typeface="2  Nazanin" panose="00000400000000000000" pitchFamily="2" charset="-78"/>
              </a:rPr>
              <a:t>خطر ناک با سمیت فوق الاده زیاد نظیر </a:t>
            </a:r>
            <a:r>
              <a:rPr lang="fa-IR" sz="2800" dirty="0" smtClean="0">
                <a:effectLst/>
                <a:cs typeface="2  Nazanin" panose="00000400000000000000" pitchFamily="2" charset="-78"/>
              </a:rPr>
              <a:t>کلرین.</a:t>
            </a:r>
            <a:r>
              <a:rPr lang="fa-IR" sz="2800" dirty="0">
                <a:effectLst/>
                <a:cs typeface="2  Nazanin" panose="00000400000000000000" pitchFamily="2" charset="-78"/>
              </a:rPr>
              <a:t/>
            </a:r>
            <a:br>
              <a:rPr lang="fa-IR" sz="2800" dirty="0">
                <a:effectLst/>
                <a:cs typeface="2  Nazanin" panose="00000400000000000000" pitchFamily="2" charset="-78"/>
              </a:rPr>
            </a:br>
            <a:r>
              <a:rPr lang="fa-IR" sz="2800" dirty="0">
                <a:effectLst/>
                <a:cs typeface="2  Nazanin" panose="00000400000000000000" pitchFamily="2" charset="-78"/>
              </a:rPr>
              <a:t>-  قابلیت انفجار ، اشتعال و سمیت در فرایندها و تولید مواد با خاصیت واکنش های شیمیایی سریع .</a:t>
            </a:r>
            <a:br>
              <a:rPr lang="fa-IR" sz="2800" dirty="0">
                <a:effectLst/>
                <a:cs typeface="2  Nazanin" panose="00000400000000000000" pitchFamily="2" charset="-78"/>
              </a:rPr>
            </a:br>
            <a:r>
              <a:rPr lang="fa-IR" sz="2800" dirty="0">
                <a:effectLst/>
                <a:cs typeface="2  Nazanin" panose="00000400000000000000" pitchFamily="2" charset="-78"/>
              </a:rPr>
              <a:t>-  انتشار آلاینده های هوا شامل ، اکسیدهای گوگرد ، کربن ، ترکیبات کلرینه ، ازته و آمونیاک .</a:t>
            </a:r>
            <a:br>
              <a:rPr lang="fa-IR" sz="2800" dirty="0">
                <a:effectLst/>
                <a:cs typeface="2  Nazanin" panose="00000400000000000000" pitchFamily="2" charset="-78"/>
              </a:rPr>
            </a:br>
            <a:r>
              <a:rPr lang="fa-IR" sz="2800" dirty="0">
                <a:effectLst/>
                <a:cs typeface="2  Nazanin" panose="00000400000000000000" pitchFamily="2" charset="-78"/>
              </a:rPr>
              <a:t>- </a:t>
            </a:r>
            <a:r>
              <a:rPr lang="fa-IR" sz="2800" dirty="0" smtClean="0">
                <a:effectLst/>
                <a:cs typeface="2  Nazanin" panose="00000400000000000000" pitchFamily="2" charset="-78"/>
              </a:rPr>
              <a:t>تولید </a:t>
            </a:r>
            <a:r>
              <a:rPr lang="fa-IR" sz="2800" dirty="0">
                <a:effectLst/>
                <a:cs typeface="2  Nazanin" panose="00000400000000000000" pitchFamily="2" charset="-78"/>
              </a:rPr>
              <a:t>سروصدا در مرحله تامین و حمل نقل مواد اولیه و محصول و فرایند تولید در داخل و خارج از محوطه </a:t>
            </a:r>
            <a:r>
              <a:rPr lang="fa-IR" sz="2800" dirty="0" smtClean="0">
                <a:effectLst/>
                <a:cs typeface="2  Nazanin" panose="00000400000000000000" pitchFamily="2" charset="-78"/>
              </a:rPr>
              <a:t>مجتمع.</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3208458"/>
      </p:ext>
    </p:extLst>
  </p:cSld>
  <p:clrMapOvr>
    <a:masterClrMapping/>
  </p:clrMapOvr>
  <mc:AlternateContent xmlns:mc="http://schemas.openxmlformats.org/markup-compatibility/2006" xmlns:p14="http://schemas.microsoft.com/office/powerpoint/2010/main">
    <mc:Choice Requires="p14">
      <p:transition spd="slow" p14:dur="2000" advTm="58509"/>
    </mc:Choice>
    <mc:Fallback xmlns="">
      <p:transition spd="slow" advTm="58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542"/>
            <a:ext cx="12191999" cy="6541476"/>
          </a:xfrm>
        </p:spPr>
        <p:txBody>
          <a:bodyPr>
            <a:noAutofit/>
          </a:bodyPr>
          <a:lstStyle/>
          <a:p>
            <a:pPr algn="r" rtl="1">
              <a:lnSpc>
                <a:spcPct val="150000"/>
              </a:lnSpc>
            </a:pPr>
            <a:r>
              <a:rPr lang="fa-IR" sz="2800" dirty="0" smtClean="0">
                <a:solidFill>
                  <a:srgbClr val="FF0000"/>
                </a:solidFill>
                <a:effectLst/>
                <a:cs typeface="2  Nazanin" panose="00000400000000000000" pitchFamily="2" charset="-78"/>
              </a:rPr>
              <a:t>نمونه</a:t>
            </a:r>
            <a:r>
              <a:rPr lang="ar-SA" sz="3200" dirty="0" smtClean="0">
                <a:solidFill>
                  <a:srgbClr val="FF0000"/>
                </a:solidFill>
                <a:effectLst/>
                <a:cs typeface="2  Nazanin" panose="00000400000000000000" pitchFamily="2" charset="-78"/>
              </a:rPr>
              <a:t> </a:t>
            </a:r>
            <a:r>
              <a:rPr lang="ar-SA" sz="3200" dirty="0">
                <a:solidFill>
                  <a:srgbClr val="FF0000"/>
                </a:solidFill>
                <a:effectLst/>
                <a:cs typeface="2  Nazanin" panose="00000400000000000000" pitchFamily="2" charset="-78"/>
              </a:rPr>
              <a:t>های از آلایندگی زیست محیطی </a:t>
            </a:r>
            <a:r>
              <a:rPr lang="ar-SA" sz="3200" dirty="0" smtClean="0">
                <a:solidFill>
                  <a:srgbClr val="FF0000"/>
                </a:solidFill>
                <a:effectLst/>
                <a:cs typeface="2  Nazanin" panose="00000400000000000000" pitchFamily="2" charset="-78"/>
              </a:rPr>
              <a:t>صنایع</a:t>
            </a:r>
            <a:r>
              <a:rPr lang="fa-IR" sz="3200" dirty="0" smtClean="0">
                <a:solidFill>
                  <a:srgbClr val="FF0000"/>
                </a:solidFill>
                <a:effectLst/>
                <a:cs typeface="2  Nazanin" panose="00000400000000000000" pitchFamily="2" charset="-78"/>
              </a:rPr>
              <a:t> پتروشیمی:</a:t>
            </a:r>
            <a:r>
              <a:rPr lang="ar-SA" sz="3200" dirty="0" smtClean="0">
                <a:solidFill>
                  <a:srgbClr val="FF0000"/>
                </a:solidFill>
                <a:effectLst/>
                <a:cs typeface="2  Nazanin" panose="00000400000000000000" pitchFamily="2" charset="-78"/>
              </a:rPr>
              <a:t>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smtClean="0">
                <a:effectLst/>
                <a:cs typeface="2  Nazanin" panose="00000400000000000000" pitchFamily="2" charset="-78"/>
              </a:rPr>
              <a:t>1-تخریب </a:t>
            </a:r>
            <a:r>
              <a:rPr lang="ar-SA" sz="2800" dirty="0">
                <a:effectLst/>
                <a:cs typeface="2  Nazanin" panose="00000400000000000000" pitchFamily="2" charset="-78"/>
              </a:rPr>
              <a:t>مرجانهای طبیعی در عسلویه و خلیج نایبند به منظور احداث واحد های جدید </a:t>
            </a:r>
            <a:r>
              <a:rPr lang="ar-SA" sz="2800" dirty="0" smtClean="0">
                <a:effectLst/>
                <a:cs typeface="2  Nazanin" panose="00000400000000000000" pitchFamily="2" charset="-78"/>
              </a:rPr>
              <a:t>پتروشیمی</a:t>
            </a:r>
            <a:r>
              <a:rPr lang="fa-IR" sz="2800" dirty="0" smtClean="0">
                <a:effectLst/>
                <a:cs typeface="2  Nazanin" panose="00000400000000000000" pitchFamily="2" charset="-78"/>
              </a:rPr>
              <a:t>.</a:t>
            </a:r>
            <a:r>
              <a:rPr lang="ar-SA" sz="2800" dirty="0" smtClean="0">
                <a:effectLst/>
                <a:cs typeface="2  Nazanin" panose="00000400000000000000" pitchFamily="2" charset="-78"/>
              </a:rPr>
              <a:t>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smtClean="0">
                <a:effectLst/>
                <a:cs typeface="2  Nazanin" panose="00000400000000000000" pitchFamily="2" charset="-78"/>
              </a:rPr>
              <a:t>2- </a:t>
            </a:r>
            <a:r>
              <a:rPr lang="ar-SA" sz="2800" dirty="0">
                <a:effectLst/>
                <a:cs typeface="2  Nazanin" panose="00000400000000000000" pitchFamily="2" charset="-78"/>
              </a:rPr>
              <a:t>تخریب اکوسیستم خلیج فارس و تبدیل شدن خور موسی به مرداب به دلیل رعایت نکردن اصول صحیح جایگیری مجتمع های </a:t>
            </a:r>
            <a:r>
              <a:rPr lang="ar-SA" sz="2800" dirty="0" smtClean="0">
                <a:effectLst/>
                <a:cs typeface="2  Nazanin" panose="00000400000000000000" pitchFamily="2" charset="-78"/>
              </a:rPr>
              <a:t>پتروشیمی</a:t>
            </a:r>
            <a:r>
              <a:rPr lang="fa-IR" sz="2800" dirty="0" smtClean="0">
                <a:effectLst/>
                <a:cs typeface="2  Nazanin" panose="00000400000000000000" pitchFamily="2" charset="-78"/>
              </a:rPr>
              <a:t>.</a:t>
            </a:r>
            <a:r>
              <a:rPr lang="ar-SA" sz="2800" dirty="0" smtClean="0">
                <a:effectLst/>
                <a:cs typeface="2  Nazanin" panose="00000400000000000000" pitchFamily="2" charset="-78"/>
              </a:rPr>
              <a:t> </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smtClean="0">
                <a:effectLst/>
                <a:cs typeface="2  Nazanin" panose="00000400000000000000" pitchFamily="2" charset="-78"/>
              </a:rPr>
              <a:t>3-از </a:t>
            </a:r>
            <a:r>
              <a:rPr lang="ar-SA" sz="2800" dirty="0">
                <a:effectLst/>
                <a:cs typeface="2  Nazanin" panose="00000400000000000000" pitchFamily="2" charset="-78"/>
              </a:rPr>
              <a:t>بین رفتن صدف های مروارید ساز خلیج فارس به دلیل آلوده شدن آبها به مواد شیمیایی مختلف و مضر غیر قابل </a:t>
            </a:r>
            <a:r>
              <a:rPr lang="ar-SA" sz="2800" dirty="0" smtClean="0">
                <a:effectLst/>
                <a:cs typeface="2  Nazanin" panose="00000400000000000000" pitchFamily="2" charset="-78"/>
              </a:rPr>
              <a:t>تجزیه</a:t>
            </a:r>
            <a:r>
              <a:rPr lang="fa-IR" sz="2800" dirty="0" smtClean="0">
                <a:effectLst/>
                <a:cs typeface="2  Nazanin" panose="00000400000000000000" pitchFamily="2" charset="-78"/>
              </a:rPr>
              <a:t>.</a:t>
            </a:r>
            <a:r>
              <a:rPr lang="en-US" sz="2800" dirty="0">
                <a:effectLst/>
                <a:cs typeface="2  Nazanin" panose="00000400000000000000" pitchFamily="2" charset="-78"/>
              </a:rPr>
              <a:t/>
            </a:r>
            <a:br>
              <a:rPr lang="en-US" sz="2800" dirty="0">
                <a:effectLst/>
                <a:cs typeface="2  Nazanin" panose="00000400000000000000" pitchFamily="2" charset="-78"/>
              </a:rPr>
            </a:br>
            <a:r>
              <a:rPr lang="fa-IR" sz="2800" dirty="0" smtClean="0">
                <a:effectLst/>
                <a:cs typeface="2  Nazanin" panose="00000400000000000000" pitchFamily="2" charset="-78"/>
              </a:rPr>
              <a:t>4</a:t>
            </a:r>
            <a:r>
              <a:rPr lang="ar-SA" sz="2800" dirty="0" smtClean="0">
                <a:effectLst/>
                <a:cs typeface="2  Nazanin" panose="00000400000000000000" pitchFamily="2" charset="-78"/>
              </a:rPr>
              <a:t>- </a:t>
            </a:r>
            <a:r>
              <a:rPr lang="ar-SA" sz="2800" dirty="0">
                <a:effectLst/>
                <a:cs typeface="2  Nazanin" panose="00000400000000000000" pitchFamily="2" charset="-78"/>
              </a:rPr>
              <a:t>استشمام آمونیاک موجود در هوای </a:t>
            </a:r>
            <a:r>
              <a:rPr lang="ar-SA" sz="2800" dirty="0" smtClean="0">
                <a:effectLst/>
                <a:cs typeface="2  Nazanin" panose="00000400000000000000" pitchFamily="2" charset="-78"/>
              </a:rPr>
              <a:t>منطقه</a:t>
            </a:r>
            <a:r>
              <a:rPr lang="fa-IR" sz="2800" dirty="0" smtClean="0">
                <a:effectLst/>
                <a:cs typeface="2  Nazanin" panose="00000400000000000000" pitchFamily="2" charset="-78"/>
              </a:rPr>
              <a:t>.</a:t>
            </a:r>
            <a:r>
              <a:rPr lang="ar-SA" sz="2800" dirty="0" smtClean="0">
                <a:effectLst/>
                <a:cs typeface="2  Nazanin" panose="00000400000000000000" pitchFamily="2" charset="-78"/>
              </a:rPr>
              <a:t> </a:t>
            </a:r>
            <a:r>
              <a:rPr lang="en-US" sz="2800" dirty="0">
                <a:effectLst/>
                <a:cs typeface="2  Nazanin" panose="00000400000000000000" pitchFamily="2" charset="-78"/>
              </a:rPr>
              <a:t/>
            </a:r>
            <a:br>
              <a:rPr lang="en-US" sz="2800" dirty="0">
                <a:effectLst/>
                <a:cs typeface="2  Nazanin" panose="00000400000000000000" pitchFamily="2" charset="-78"/>
              </a:rPr>
            </a:br>
            <a:r>
              <a:rPr lang="en-US" sz="2800" dirty="0">
                <a:effectLst/>
                <a:cs typeface="2  Nazanin" panose="00000400000000000000" pitchFamily="2" charset="-78"/>
              </a:rPr>
              <a:t/>
            </a:r>
            <a:br>
              <a:rPr lang="en-US" sz="2800" dirty="0">
                <a:effectLst/>
                <a:cs typeface="2  Nazanin" panose="00000400000000000000" pitchFamily="2" charset="-78"/>
              </a:rPr>
            </a:br>
            <a:endParaRPr lang="en-US" sz="2800" dirty="0">
              <a:cs typeface="2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1288415"/>
      </p:ext>
    </p:extLst>
  </p:cSld>
  <p:clrMapOvr>
    <a:masterClrMapping/>
  </p:clrMapOvr>
  <mc:AlternateContent xmlns:mc="http://schemas.openxmlformats.org/markup-compatibility/2006" xmlns:p14="http://schemas.microsoft.com/office/powerpoint/2010/main">
    <mc:Choice Requires="p14">
      <p:transition spd="slow" p14:dur="2000" advTm="65597"/>
    </mc:Choice>
    <mc:Fallback xmlns="">
      <p:transition spd="slow" advTm="65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74" y="1"/>
            <a:ext cx="7385538" cy="1111348"/>
          </a:xfrm>
        </p:spPr>
        <p:txBody>
          <a:bodyPr>
            <a:normAutofit/>
          </a:bodyPr>
          <a:lstStyle/>
          <a:p>
            <a:r>
              <a:rPr lang="ar-SA" sz="3200" dirty="0" smtClean="0">
                <a:solidFill>
                  <a:srgbClr val="FF0000"/>
                </a:solidFill>
                <a:effectLst/>
                <a:cs typeface="2  Nazanin" panose="00000400000000000000" pitchFamily="2" charset="-78"/>
              </a:rPr>
              <a:t>پیشنهادها: </a:t>
            </a:r>
            <a:r>
              <a:rPr lang="en-US" sz="3200" dirty="0">
                <a:solidFill>
                  <a:srgbClr val="FF0000"/>
                </a:solidFill>
                <a:effectLst/>
                <a:cs typeface="2  Nazanin" panose="00000400000000000000" pitchFamily="2" charset="-78"/>
              </a:rPr>
              <a:t/>
            </a:r>
            <a:br>
              <a:rPr lang="en-US" sz="3200" dirty="0">
                <a:solidFill>
                  <a:srgbClr val="FF0000"/>
                </a:solidFill>
                <a:effectLst/>
                <a:cs typeface="2  Nazanin" panose="00000400000000000000" pitchFamily="2" charset="-78"/>
              </a:rPr>
            </a:br>
            <a:endParaRPr lang="en-US" sz="3200" dirty="0">
              <a:solidFill>
                <a:srgbClr val="FF0000"/>
              </a:solidFill>
              <a:cs typeface="2  Nazanin" panose="00000400000000000000" pitchFamily="2" charset="-78"/>
            </a:endParaRPr>
          </a:p>
        </p:txBody>
      </p:sp>
      <p:sp>
        <p:nvSpPr>
          <p:cNvPr id="3" name="Text Placeholder 2"/>
          <p:cNvSpPr>
            <a:spLocks noGrp="1"/>
          </p:cNvSpPr>
          <p:nvPr>
            <p:ph type="body" idx="1"/>
          </p:nvPr>
        </p:nvSpPr>
        <p:spPr>
          <a:xfrm>
            <a:off x="466580" y="1575582"/>
            <a:ext cx="12079458" cy="5641144"/>
          </a:xfrm>
        </p:spPr>
        <p:txBody>
          <a:bodyPr/>
          <a:lstStyle/>
          <a:p>
            <a:endParaRPr lang="en-US" dirty="0"/>
          </a:p>
        </p:txBody>
      </p:sp>
      <p:sp>
        <p:nvSpPr>
          <p:cNvPr id="4" name="Oval Callout 3"/>
          <p:cNvSpPr/>
          <p:nvPr/>
        </p:nvSpPr>
        <p:spPr>
          <a:xfrm>
            <a:off x="8426548" y="1111348"/>
            <a:ext cx="3765452" cy="2166425"/>
          </a:xfrm>
          <a:prstGeom prst="wedgeEllipseCallou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ar-SA" sz="3200" b="1" dirty="0">
                <a:cs typeface="2  Nazanin" panose="00000400000000000000" pitchFamily="2" charset="-78"/>
              </a:rPr>
              <a:t>تغییر فرایند بعضی از مجتمع ها  و تولیدات  آنها</a:t>
            </a:r>
            <a:endParaRPr lang="en-US" sz="3200" dirty="0">
              <a:cs typeface="2  Nazanin" panose="00000400000000000000" pitchFamily="2" charset="-78"/>
            </a:endParaRPr>
          </a:p>
        </p:txBody>
      </p:sp>
      <p:sp>
        <p:nvSpPr>
          <p:cNvPr id="5" name="Oval Callout 4"/>
          <p:cNvSpPr/>
          <p:nvPr/>
        </p:nvSpPr>
        <p:spPr>
          <a:xfrm>
            <a:off x="112542" y="1350498"/>
            <a:ext cx="4332849" cy="1688123"/>
          </a:xfrm>
          <a:prstGeom prst="wedgeEllipseCallou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ar-SA" sz="3200" b="1" dirty="0">
                <a:cs typeface="2  Nazanin" panose="00000400000000000000" pitchFamily="2" charset="-78"/>
              </a:rPr>
              <a:t>  باز چرخش آب خنک کننده ها </a:t>
            </a:r>
            <a:endParaRPr lang="en-US" sz="3200" dirty="0">
              <a:cs typeface="2  Nazanin" panose="00000400000000000000" pitchFamily="2" charset="-78"/>
            </a:endParaRPr>
          </a:p>
        </p:txBody>
      </p:sp>
      <p:sp>
        <p:nvSpPr>
          <p:cNvPr id="6" name="Oval Callout 5"/>
          <p:cNvSpPr/>
          <p:nvPr/>
        </p:nvSpPr>
        <p:spPr>
          <a:xfrm>
            <a:off x="1257886" y="4547380"/>
            <a:ext cx="4360985" cy="1645920"/>
          </a:xfrm>
          <a:prstGeom prst="wedgeEllipseCallout">
            <a:avLst/>
          </a:prstGeom>
        </p:spPr>
        <p:style>
          <a:lnRef idx="3">
            <a:schemeClr val="lt1"/>
          </a:lnRef>
          <a:fillRef idx="1">
            <a:schemeClr val="accent4"/>
          </a:fillRef>
          <a:effectRef idx="1">
            <a:schemeClr val="accent4"/>
          </a:effectRef>
          <a:fontRef idx="minor">
            <a:schemeClr val="lt1"/>
          </a:fontRef>
        </p:style>
        <p:txBody>
          <a:bodyPr rtlCol="0" anchor="ctr"/>
          <a:lstStyle/>
          <a:p>
            <a:pPr rtl="1"/>
            <a:r>
              <a:rPr lang="ar-SA" sz="3200" b="1" dirty="0">
                <a:cs typeface="2  Nazanin" panose="00000400000000000000" pitchFamily="2" charset="-78"/>
              </a:rPr>
              <a:t>جداسازی روان آبهای سطحی از جریان پساب </a:t>
            </a:r>
            <a:endParaRPr lang="en-US" sz="3200" dirty="0">
              <a:cs typeface="2  Nazanin" panose="00000400000000000000" pitchFamily="2" charset="-78"/>
            </a:endParaRPr>
          </a:p>
        </p:txBody>
      </p:sp>
      <p:sp>
        <p:nvSpPr>
          <p:cNvPr id="7" name="Oval Callout 6"/>
          <p:cNvSpPr/>
          <p:nvPr/>
        </p:nvSpPr>
        <p:spPr>
          <a:xfrm>
            <a:off x="5950634" y="4431322"/>
            <a:ext cx="6135860" cy="1878037"/>
          </a:xfrm>
          <a:prstGeom prst="wedgeEllipseCallout">
            <a:avLst/>
          </a:prstGeom>
        </p:spPr>
        <p:style>
          <a:lnRef idx="3">
            <a:schemeClr val="lt1"/>
          </a:lnRef>
          <a:fillRef idx="1">
            <a:schemeClr val="accent4"/>
          </a:fillRef>
          <a:effectRef idx="1">
            <a:schemeClr val="accent4"/>
          </a:effectRef>
          <a:fontRef idx="minor">
            <a:schemeClr val="lt1"/>
          </a:fontRef>
        </p:style>
        <p:txBody>
          <a:bodyPr rtlCol="0" anchor="ctr"/>
          <a:lstStyle/>
          <a:p>
            <a:pPr algn="r" rtl="1"/>
            <a:r>
              <a:rPr lang="ar-SA" sz="3200" b="1" dirty="0">
                <a:solidFill>
                  <a:schemeClr val="tx1"/>
                </a:solidFill>
                <a:cs typeface="2  Nazanin" panose="00000400000000000000" pitchFamily="2" charset="-78"/>
              </a:rPr>
              <a:t>انجام ارزیابی زیست محیطی صحیح برای توسعه صنایع پتروشیمی </a:t>
            </a:r>
            <a:endParaRPr lang="en-US" sz="3200" dirty="0">
              <a:solidFill>
                <a:schemeClr val="tx1"/>
              </a:solidFill>
              <a:cs typeface="2  Nazanin" panose="00000400000000000000" pitchFamily="2" charset="-78"/>
            </a:endParaRPr>
          </a:p>
        </p:txBody>
      </p:sp>
      <p:sp>
        <p:nvSpPr>
          <p:cNvPr id="8" name="Oval Callout 7"/>
          <p:cNvSpPr/>
          <p:nvPr/>
        </p:nvSpPr>
        <p:spPr>
          <a:xfrm>
            <a:off x="4586068" y="1575582"/>
            <a:ext cx="3840482" cy="2011680"/>
          </a:xfrm>
          <a:prstGeom prst="wedgeEllipseCallout">
            <a:avLst/>
          </a:prstGeom>
        </p:spPr>
        <p:style>
          <a:lnRef idx="3">
            <a:schemeClr val="lt1"/>
          </a:lnRef>
          <a:fillRef idx="1">
            <a:schemeClr val="accent4"/>
          </a:fillRef>
          <a:effectRef idx="1">
            <a:schemeClr val="accent4"/>
          </a:effectRef>
          <a:fontRef idx="minor">
            <a:schemeClr val="lt1"/>
          </a:fontRef>
        </p:style>
        <p:txBody>
          <a:bodyPr rtlCol="0" anchor="ctr"/>
          <a:lstStyle/>
          <a:p>
            <a:pPr rtl="1"/>
            <a:r>
              <a:rPr lang="ar-SA" sz="3200" b="1" dirty="0">
                <a:cs typeface="2  Nazanin" panose="00000400000000000000" pitchFamily="2" charset="-78"/>
              </a:rPr>
              <a:t>عدم استفاده از تکنولوژی غیر کار آمد </a:t>
            </a:r>
            <a:endParaRPr lang="en-US" sz="3200" dirty="0">
              <a:cs typeface="2  Nazanin"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6829644"/>
      </p:ext>
    </p:extLst>
  </p:cSld>
  <p:clrMapOvr>
    <a:masterClrMapping/>
  </p:clrMapOvr>
  <mc:AlternateContent xmlns:mc="http://schemas.openxmlformats.org/markup-compatibility/2006" xmlns:p14="http://schemas.microsoft.com/office/powerpoint/2010/main">
    <mc:Choice Requires="p14">
      <p:transition spd="slow" p14:dur="2000" advTm="33944"/>
    </mc:Choice>
    <mc:Fallback xmlns="">
      <p:transition spd="slow" advTm="3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295422"/>
            <a:ext cx="11929402" cy="5795889"/>
          </a:xfrm>
        </p:spPr>
        <p:txBody>
          <a:bodyPr>
            <a:normAutofit fontScale="90000"/>
          </a:bodyPr>
          <a:lstStyle/>
          <a:p>
            <a:pPr algn="r" rtl="1">
              <a:lnSpc>
                <a:spcPct val="150000"/>
              </a:lnSpc>
            </a:pPr>
            <a:r>
              <a:rPr lang="ar-SA" sz="4000" dirty="0">
                <a:solidFill>
                  <a:srgbClr val="FF0000"/>
                </a:solidFill>
                <a:effectLst/>
                <a:cs typeface="2  Nazanin" panose="00000400000000000000" pitchFamily="2" charset="-78"/>
              </a:rPr>
              <a:t>نتایج : </a:t>
            </a:r>
            <a:r>
              <a:rPr lang="en-US" sz="3200" dirty="0">
                <a:effectLst/>
                <a:cs typeface="2  Nazanin" panose="00000400000000000000" pitchFamily="2" charset="-78"/>
              </a:rPr>
              <a:t/>
            </a:r>
            <a:br>
              <a:rPr lang="en-US" sz="3200" dirty="0">
                <a:effectLst/>
                <a:cs typeface="2  Nazanin" panose="00000400000000000000" pitchFamily="2" charset="-78"/>
              </a:rPr>
            </a:br>
            <a:r>
              <a:rPr lang="ar-SA" sz="3200" dirty="0">
                <a:effectLst/>
                <a:cs typeface="2  Nazanin" panose="00000400000000000000" pitchFamily="2" charset="-78"/>
              </a:rPr>
              <a:t>واحدهای پتروشیمی به دلیل پیچیدگی و گستردگی مواد مصرفی ، واسطه و تولیدی و نوع سیتم های کنترلی به کار گرفته شده از لحاظ بررسی زیست محیطی شرایط سخت تری را نسبت به صنایع دیگر دارند و لذا بررسی آلایندگی آنها نیازمند توان کارشناسی بالا و کسب اطلاعات دقیق از فرایندها و مواد می باشد . </a:t>
            </a:r>
            <a:r>
              <a:rPr lang="en-US" sz="3200" dirty="0">
                <a:effectLst/>
                <a:cs typeface="2  Nazanin" panose="00000400000000000000" pitchFamily="2" charset="-78"/>
              </a:rPr>
              <a:t/>
            </a:r>
            <a:br>
              <a:rPr lang="en-US" sz="3200" dirty="0">
                <a:effectLst/>
                <a:cs typeface="2  Nazanin" panose="00000400000000000000" pitchFamily="2" charset="-78"/>
              </a:rPr>
            </a:br>
            <a:r>
              <a:rPr lang="ar-SA" sz="3200" dirty="0">
                <a:effectLst/>
                <a:cs typeface="2  Nazanin" panose="00000400000000000000" pitchFamily="2" charset="-78"/>
              </a:rPr>
              <a:t>چنانچه اطلاعات دقیق از میزان و نوع آلودگی و نحوه انتشار مواد آلاینده در دست نباشد . مشکلات موجود به درستی شناخته نشده و پیامد آن ، روش های درمانی نیز تأثیر چندانی نخواهد داشت . </a:t>
            </a:r>
            <a:endParaRPr lang="en-US" sz="3200" dirty="0">
              <a:cs typeface="2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0136309"/>
      </p:ext>
    </p:extLst>
  </p:cSld>
  <p:clrMapOvr>
    <a:masterClrMapping/>
  </p:clrMapOvr>
  <mc:AlternateContent xmlns:mc="http://schemas.openxmlformats.org/markup-compatibility/2006" xmlns:p14="http://schemas.microsoft.com/office/powerpoint/2010/main">
    <mc:Choice Requires="p14">
      <p:transition spd="slow" p14:dur="2000" advTm="67835"/>
    </mc:Choice>
    <mc:Fallback xmlns="">
      <p:transition spd="slow" advTm="6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0287886"/>
      </p:ext>
    </p:extLst>
  </p:cSld>
  <p:clrMapOvr>
    <a:masterClrMapping/>
  </p:clrMapOvr>
  <mc:AlternateContent xmlns:mc="http://schemas.openxmlformats.org/markup-compatibility/2006">
    <mc:Choice xmlns:p14="http://schemas.microsoft.com/office/powerpoint/2010/main" Requires="p14">
      <p:transition spd="slow" p14:dur="2000" advTm="3416"/>
    </mc:Choice>
    <mc:Fallback>
      <p:transition spd="slow" advTm="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1871872"/>
      </p:ext>
    </p:extLst>
  </p:cSld>
  <p:clrMapOvr>
    <a:masterClrMapping/>
  </p:clrMapOvr>
  <mc:AlternateContent xmlns:mc="http://schemas.openxmlformats.org/markup-compatibility/2006" xmlns:p14="http://schemas.microsoft.com/office/powerpoint/2010/main">
    <mc:Choice Requires="p14">
      <p:transition spd="slow" p14:dur="2000" advTm="6027"/>
    </mc:Choice>
    <mc:Fallback xmlns="">
      <p:transition spd="slow" advTm="6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244" y="112542"/>
            <a:ext cx="9321525" cy="844061"/>
          </a:xfrm>
        </p:spPr>
        <p:txBody>
          <a:bodyPr>
            <a:normAutofit/>
          </a:bodyPr>
          <a:lstStyle/>
          <a:p>
            <a:r>
              <a:rPr lang="fa-IR" sz="3600" dirty="0" smtClean="0">
                <a:cs typeface="2  Nazanin" panose="00000400000000000000" pitchFamily="2" charset="-78"/>
              </a:rPr>
              <a:t>فهرست:</a:t>
            </a:r>
            <a:endParaRPr lang="en-US" sz="3600" dirty="0">
              <a:cs typeface="2  Nazanin" panose="00000400000000000000" pitchFamily="2" charset="-78"/>
            </a:endParaRPr>
          </a:p>
        </p:txBody>
      </p:sp>
      <p:sp>
        <p:nvSpPr>
          <p:cNvPr id="4" name="Rounded Rectangle 3"/>
          <p:cNvSpPr/>
          <p:nvPr/>
        </p:nvSpPr>
        <p:spPr>
          <a:xfrm>
            <a:off x="7624689" y="956603"/>
            <a:ext cx="3924886" cy="11957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sz="3200" dirty="0" smtClean="0">
                <a:solidFill>
                  <a:schemeClr val="bg1"/>
                </a:solidFill>
                <a:cs typeface="2  Nazanin" panose="00000400000000000000" pitchFamily="2" charset="-78"/>
              </a:rPr>
              <a:t>چکیده</a:t>
            </a:r>
            <a:endParaRPr lang="en-US" sz="3200" dirty="0">
              <a:solidFill>
                <a:schemeClr val="bg1"/>
              </a:solidFill>
            </a:endParaRPr>
          </a:p>
        </p:txBody>
      </p:sp>
      <p:sp>
        <p:nvSpPr>
          <p:cNvPr id="6" name="Rounded Rectangle 5"/>
          <p:cNvSpPr/>
          <p:nvPr/>
        </p:nvSpPr>
        <p:spPr>
          <a:xfrm>
            <a:off x="7526216" y="2687344"/>
            <a:ext cx="4037427" cy="127400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sz="3200" dirty="0" smtClean="0">
                <a:cs typeface="2  Nazanin" panose="00000400000000000000" pitchFamily="2" charset="-78"/>
              </a:rPr>
              <a:t>فرآورده‌های پتروشیمی</a:t>
            </a:r>
            <a:endParaRPr lang="en-US" sz="3200" dirty="0">
              <a:cs typeface="2  Nazanin" panose="00000400000000000000" pitchFamily="2" charset="-78"/>
            </a:endParaRPr>
          </a:p>
        </p:txBody>
      </p:sp>
      <p:sp>
        <p:nvSpPr>
          <p:cNvPr id="7" name="Rounded Rectangle 6"/>
          <p:cNvSpPr/>
          <p:nvPr/>
        </p:nvSpPr>
        <p:spPr>
          <a:xfrm>
            <a:off x="7540284" y="4459440"/>
            <a:ext cx="4037427" cy="106914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SA" sz="3200" dirty="0">
                <a:solidFill>
                  <a:schemeClr val="bg1"/>
                </a:solidFill>
                <a:cs typeface="2  Nazanin" panose="00000400000000000000" pitchFamily="2" charset="-78"/>
              </a:rPr>
              <a:t>اهداف و اهمیت تصفیه پسابهای </a:t>
            </a:r>
            <a:r>
              <a:rPr lang="ar-SA" sz="3200" dirty="0" smtClean="0">
                <a:solidFill>
                  <a:schemeClr val="bg1"/>
                </a:solidFill>
                <a:cs typeface="2  Nazanin" panose="00000400000000000000" pitchFamily="2" charset="-78"/>
              </a:rPr>
              <a:t>پتروشیمی</a:t>
            </a:r>
            <a:endParaRPr lang="en-US" sz="3200" dirty="0">
              <a:solidFill>
                <a:schemeClr val="bg1"/>
              </a:solidFill>
            </a:endParaRPr>
          </a:p>
        </p:txBody>
      </p:sp>
      <p:sp>
        <p:nvSpPr>
          <p:cNvPr id="8" name="Text Placeholder 7"/>
          <p:cNvSpPr>
            <a:spLocks noGrp="1"/>
          </p:cNvSpPr>
          <p:nvPr>
            <p:ph type="body" idx="1"/>
          </p:nvPr>
        </p:nvSpPr>
        <p:spPr>
          <a:xfrm>
            <a:off x="1420836" y="1237957"/>
            <a:ext cx="4445392" cy="161778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ormAutofit fontScale="85000" lnSpcReduction="10000"/>
          </a:bodyPr>
          <a:lstStyle/>
          <a:p>
            <a:pPr algn="ctr"/>
            <a:r>
              <a:rPr lang="ar-SA" sz="3200" dirty="0">
                <a:solidFill>
                  <a:schemeClr val="bg1"/>
                </a:solidFill>
                <a:cs typeface="2  Nazanin" panose="00000400000000000000" pitchFamily="2" charset="-78"/>
              </a:rPr>
              <a:t>تاثیر </a:t>
            </a:r>
            <a:r>
              <a:rPr lang="ar-SA" sz="3200" dirty="0" smtClean="0">
                <a:solidFill>
                  <a:schemeClr val="bg1"/>
                </a:solidFill>
                <a:cs typeface="2  Nazanin" panose="00000400000000000000" pitchFamily="2" charset="-78"/>
              </a:rPr>
              <a:t>آلاینده های </a:t>
            </a:r>
            <a:r>
              <a:rPr lang="ar-SA" sz="3200" dirty="0">
                <a:solidFill>
                  <a:schemeClr val="bg1"/>
                </a:solidFill>
                <a:cs typeface="2  Nazanin" panose="00000400000000000000" pitchFamily="2" charset="-78"/>
              </a:rPr>
              <a:t>صنعت پتروشیمی </a:t>
            </a:r>
            <a:r>
              <a:rPr lang="ar-SA" sz="3200" dirty="0" smtClean="0">
                <a:solidFill>
                  <a:schemeClr val="bg1"/>
                </a:solidFill>
                <a:cs typeface="2  Nazanin" panose="00000400000000000000" pitchFamily="2" charset="-78"/>
              </a:rPr>
              <a:t>بر </a:t>
            </a:r>
            <a:r>
              <a:rPr lang="ar-SA" sz="3200" dirty="0">
                <a:solidFill>
                  <a:schemeClr val="bg1"/>
                </a:solidFill>
                <a:cs typeface="2  Nazanin" panose="00000400000000000000" pitchFamily="2" charset="-78"/>
              </a:rPr>
              <a:t>محیط زیست</a:t>
            </a:r>
            <a:endParaRPr lang="en-US" sz="3200" dirty="0">
              <a:solidFill>
                <a:schemeClr val="bg1"/>
              </a:solidFill>
            </a:endParaRPr>
          </a:p>
        </p:txBody>
      </p:sp>
      <p:sp>
        <p:nvSpPr>
          <p:cNvPr id="9" name="Rounded Rectangle 8"/>
          <p:cNvSpPr/>
          <p:nvPr/>
        </p:nvSpPr>
        <p:spPr>
          <a:xfrm>
            <a:off x="1392701" y="3195120"/>
            <a:ext cx="4346917" cy="161603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sz="3200" dirty="0" smtClean="0">
                <a:cs typeface="2  Nazanin" panose="00000400000000000000" pitchFamily="2" charset="-78"/>
              </a:rPr>
              <a:t>روشهای تصفیه فاضلاب پتروشیمی</a:t>
            </a:r>
            <a:endParaRPr lang="en-US" sz="3200" dirty="0">
              <a:cs typeface="2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8911937"/>
      </p:ext>
    </p:extLst>
  </p:cSld>
  <p:clrMapOvr>
    <a:masterClrMapping/>
  </p:clrMapOvr>
  <mc:AlternateContent xmlns:mc="http://schemas.openxmlformats.org/markup-compatibility/2006">
    <mc:Choice xmlns:p14="http://schemas.microsoft.com/office/powerpoint/2010/main" Requires="p14">
      <p:transition spd="slow" p14:dur="2000" advTm="34349"/>
    </mc:Choice>
    <mc:Fallback>
      <p:transition spd="slow" advTm="3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5551713"/>
          </a:xfrm>
        </p:spPr>
        <p:txBody>
          <a:bodyPr>
            <a:normAutofit/>
          </a:bodyPr>
          <a:lstStyle/>
          <a:p>
            <a:pPr algn="r" rtl="1">
              <a:lnSpc>
                <a:spcPct val="150000"/>
              </a:lnSpc>
            </a:pPr>
            <a:r>
              <a:rPr lang="fa-IR" sz="3200" dirty="0" smtClean="0">
                <a:solidFill>
                  <a:srgbClr val="C00000"/>
                </a:solidFill>
                <a:effectLst/>
                <a:cs typeface="2  Nazanin" panose="00000400000000000000" pitchFamily="2" charset="-78"/>
              </a:rPr>
              <a:t>چکیده:</a:t>
            </a:r>
            <a:r>
              <a:rPr lang="en-US" sz="3200" dirty="0">
                <a:effectLst/>
                <a:cs typeface="2  Nazanin" panose="00000400000000000000" pitchFamily="2" charset="-78"/>
              </a:rPr>
              <a:t/>
            </a:r>
            <a:br>
              <a:rPr lang="en-US" sz="3200" dirty="0">
                <a:effectLst/>
                <a:cs typeface="2  Nazanin" panose="00000400000000000000" pitchFamily="2" charset="-78"/>
              </a:rPr>
            </a:br>
            <a:r>
              <a:rPr lang="ar-SA" sz="2800" dirty="0">
                <a:effectLst/>
                <a:cs typeface="2  Nazanin" panose="00000400000000000000" pitchFamily="2" charset="-78"/>
              </a:rPr>
              <a:t>صنایع نفت و گاز خصوصاً صنایع پتروشیمی ذاتاً جزو صنایع </a:t>
            </a:r>
            <a:r>
              <a:rPr lang="ar-SA" sz="2800" dirty="0" smtClean="0">
                <a:effectLst/>
                <a:cs typeface="2  Nazanin" panose="00000400000000000000" pitchFamily="2" charset="-78"/>
              </a:rPr>
              <a:t>آلوده</a:t>
            </a:r>
            <a:r>
              <a:rPr lang="fa-IR" sz="2800" dirty="0" smtClean="0">
                <a:effectLst/>
                <a:cs typeface="2  Nazanin" panose="00000400000000000000" pitchFamily="2" charset="-78"/>
              </a:rPr>
              <a:t>‌</a:t>
            </a:r>
            <a:r>
              <a:rPr lang="ar-SA" sz="2800" dirty="0" smtClean="0">
                <a:effectLst/>
                <a:cs typeface="2  Nazanin" panose="00000400000000000000" pitchFamily="2" charset="-78"/>
              </a:rPr>
              <a:t>کننده </a:t>
            </a:r>
            <a:r>
              <a:rPr lang="ar-SA" sz="2800" dirty="0">
                <a:effectLst/>
                <a:cs typeface="2  Nazanin" panose="00000400000000000000" pitchFamily="2" charset="-78"/>
              </a:rPr>
              <a:t>ی محیط زیست هستند و انواع </a:t>
            </a:r>
            <a:r>
              <a:rPr lang="ar-SA" sz="2800" dirty="0" smtClean="0">
                <a:effectLst/>
                <a:cs typeface="2  Nazanin" panose="00000400000000000000" pitchFamily="2" charset="-78"/>
              </a:rPr>
              <a:t>آلاینده</a:t>
            </a:r>
            <a:r>
              <a:rPr lang="fa-IR" sz="2800" dirty="0" smtClean="0">
                <a:effectLst/>
                <a:cs typeface="2  Nazanin" panose="00000400000000000000" pitchFamily="2" charset="-78"/>
              </a:rPr>
              <a:t>‌</a:t>
            </a:r>
            <a:r>
              <a:rPr lang="ar-SA" sz="2800" dirty="0" smtClean="0">
                <a:effectLst/>
                <a:cs typeface="2  Nazanin" panose="00000400000000000000" pitchFamily="2" charset="-78"/>
              </a:rPr>
              <a:t>ها </a:t>
            </a:r>
            <a:r>
              <a:rPr lang="ar-SA" sz="2800" dirty="0">
                <a:effectLst/>
                <a:cs typeface="2  Nazanin" panose="00000400000000000000" pitchFamily="2" charset="-78"/>
              </a:rPr>
              <a:t>را که بعضاً بسیار </a:t>
            </a:r>
            <a:r>
              <a:rPr lang="ar-SA" sz="2800" dirty="0" smtClean="0">
                <a:effectLst/>
                <a:cs typeface="2  Nazanin" panose="00000400000000000000" pitchFamily="2" charset="-78"/>
              </a:rPr>
              <a:t>خط</a:t>
            </a:r>
            <a:r>
              <a:rPr lang="fa-IR" sz="2800" dirty="0" smtClean="0">
                <a:effectLst/>
                <a:cs typeface="2  Nazanin" panose="00000400000000000000" pitchFamily="2" charset="-78"/>
              </a:rPr>
              <a:t>رناک </a:t>
            </a:r>
            <a:r>
              <a:rPr lang="ar-SA" sz="2800" dirty="0" smtClean="0">
                <a:effectLst/>
                <a:cs typeface="2  Nazanin" panose="00000400000000000000" pitchFamily="2" charset="-78"/>
              </a:rPr>
              <a:t>هستند </a:t>
            </a:r>
            <a:r>
              <a:rPr lang="ar-SA" sz="2800" dirty="0">
                <a:effectLst/>
                <a:cs typeface="2  Nazanin" panose="00000400000000000000" pitchFamily="2" charset="-78"/>
              </a:rPr>
              <a:t>را وارد ( هوا </a:t>
            </a:r>
            <a:r>
              <a:rPr lang="ar-SA" sz="2800" dirty="0" smtClean="0">
                <a:effectLst/>
                <a:cs typeface="2  Nazanin" panose="00000400000000000000" pitchFamily="2" charset="-78"/>
              </a:rPr>
              <a:t>،</a:t>
            </a:r>
            <a:r>
              <a:rPr lang="fa-IR" sz="2800" dirty="0" smtClean="0">
                <a:effectLst/>
                <a:cs typeface="2  Nazanin" panose="00000400000000000000" pitchFamily="2" charset="-78"/>
              </a:rPr>
              <a:t> </a:t>
            </a:r>
            <a:r>
              <a:rPr lang="ar-SA" sz="2800" dirty="0" smtClean="0">
                <a:effectLst/>
                <a:cs typeface="2  Nazanin" panose="00000400000000000000" pitchFamily="2" charset="-78"/>
              </a:rPr>
              <a:t>آب</a:t>
            </a:r>
            <a:r>
              <a:rPr lang="ar-SA" sz="2800" dirty="0">
                <a:effectLst/>
                <a:cs typeface="2  Nazanin" panose="00000400000000000000" pitchFamily="2" charset="-78"/>
              </a:rPr>
              <a:t>،  خاک ) </a:t>
            </a:r>
            <a:r>
              <a:rPr lang="ar-SA" sz="2800" dirty="0" smtClean="0">
                <a:effectLst/>
                <a:cs typeface="2  Nazanin" panose="00000400000000000000" pitchFamily="2" charset="-78"/>
              </a:rPr>
              <a:t>م</a:t>
            </a:r>
            <a:r>
              <a:rPr lang="fa-IR" sz="2800" dirty="0" smtClean="0">
                <a:effectLst/>
                <a:cs typeface="2  Nazanin" panose="00000400000000000000" pitchFamily="2" charset="-78"/>
              </a:rPr>
              <a:t>ی‌کنند.</a:t>
            </a:r>
            <a:r>
              <a:rPr lang="en-US" sz="2800" dirty="0">
                <a:effectLst/>
                <a:cs typeface="2  Nazanin" panose="00000400000000000000" pitchFamily="2" charset="-78"/>
              </a:rPr>
              <a:t/>
            </a:r>
            <a:br>
              <a:rPr lang="en-US" sz="2800" dirty="0">
                <a:effectLst/>
                <a:cs typeface="2  Nazanin" panose="00000400000000000000" pitchFamily="2" charset="-78"/>
              </a:rPr>
            </a:br>
            <a:r>
              <a:rPr lang="ar-SA" sz="2800" dirty="0">
                <a:effectLst/>
                <a:cs typeface="2  Nazanin" panose="00000400000000000000" pitchFamily="2" charset="-78"/>
              </a:rPr>
              <a:t>در جهت بررسی این موضوع، آلاینده های هر بخش بررسی شده و سپس اقدامات انجام شده در راستای کاهش این آلودگیهاو نواقص موجود را مورد بررسی قرار داده ایم </a:t>
            </a:r>
            <a:r>
              <a:rPr lang="ar-SA" sz="3200" dirty="0">
                <a:effectLst/>
                <a:cs typeface="2  Nazanin" panose="00000400000000000000" pitchFamily="2" charset="-78"/>
              </a:rPr>
              <a:t>.</a:t>
            </a:r>
            <a:r>
              <a:rPr lang="en-US" sz="3200" dirty="0">
                <a:effectLst/>
                <a:cs typeface="2  Nazanin" panose="00000400000000000000" pitchFamily="2" charset="-78"/>
              </a:rPr>
              <a:t/>
            </a:r>
            <a:br>
              <a:rPr lang="en-US" sz="3200" dirty="0">
                <a:effectLst/>
                <a:cs typeface="2  Nazanin" panose="00000400000000000000" pitchFamily="2" charset="-78"/>
              </a:rPr>
            </a:br>
            <a:endParaRPr lang="en-US" sz="3200" dirty="0">
              <a:cs typeface="2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580" y="4367043"/>
            <a:ext cx="3444786" cy="2017122"/>
          </a:xfrm>
          <a:prstGeom prst="rect">
            <a:avLst/>
          </a:prstGeom>
        </p:spPr>
      </p:pic>
      <p:sp>
        <p:nvSpPr>
          <p:cNvPr id="5" name="TextBox 4"/>
          <p:cNvSpPr txBox="1"/>
          <p:nvPr/>
        </p:nvSpPr>
        <p:spPr>
          <a:xfrm>
            <a:off x="641983" y="6384165"/>
            <a:ext cx="3590383" cy="400110"/>
          </a:xfrm>
          <a:prstGeom prst="rect">
            <a:avLst/>
          </a:prstGeom>
          <a:noFill/>
        </p:spPr>
        <p:txBody>
          <a:bodyPr wrap="square" rtlCol="0">
            <a:spAutoFit/>
          </a:bodyPr>
          <a:lstStyle/>
          <a:p>
            <a:pPr algn="r"/>
            <a:r>
              <a:rPr lang="fa-IR" sz="2000" dirty="0" smtClean="0">
                <a:cs typeface="2  Nazanin" panose="00000400000000000000" pitchFamily="2" charset="-78"/>
              </a:rPr>
              <a:t>شکل1: آلودگی هوا از طریق پتروشیمی</a:t>
            </a:r>
            <a:endParaRPr lang="en-US" sz="2000" dirty="0">
              <a:cs typeface="2  Nazanin"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8281335"/>
      </p:ext>
    </p:extLst>
  </p:cSld>
  <p:clrMapOvr>
    <a:masterClrMapping/>
  </p:clrMapOvr>
  <mc:AlternateContent xmlns:mc="http://schemas.openxmlformats.org/markup-compatibility/2006">
    <mc:Choice xmlns:p14="http://schemas.microsoft.com/office/powerpoint/2010/main" Requires="p14">
      <p:transition spd="slow" p14:dur="2000" advTm="72998"/>
    </mc:Choice>
    <mc:Fallback>
      <p:transition spd="slow" advTm="7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1" y="195943"/>
            <a:ext cx="11926389" cy="4428308"/>
          </a:xfrm>
        </p:spPr>
        <p:txBody>
          <a:bodyPr>
            <a:noAutofit/>
          </a:bodyPr>
          <a:lstStyle/>
          <a:p>
            <a:pPr algn="r" rtl="1">
              <a:lnSpc>
                <a:spcPct val="150000"/>
              </a:lnSpc>
            </a:pPr>
            <a:r>
              <a:rPr lang="ar-SA" sz="3200" dirty="0">
                <a:solidFill>
                  <a:srgbClr val="C00000"/>
                </a:solidFill>
                <a:effectLst/>
                <a:cs typeface="2  Nazanin" panose="00000400000000000000" pitchFamily="2" charset="-78"/>
              </a:rPr>
              <a:t>مقدمه :</a:t>
            </a:r>
            <a:r>
              <a:rPr lang="en-US" sz="3200" dirty="0">
                <a:effectLst/>
                <a:cs typeface="2  Nazanin" panose="00000400000000000000" pitchFamily="2" charset="-78"/>
              </a:rPr>
              <a:t/>
            </a:r>
            <a:br>
              <a:rPr lang="en-US" sz="3200" dirty="0">
                <a:effectLst/>
                <a:cs typeface="2  Nazanin" panose="00000400000000000000" pitchFamily="2" charset="-78"/>
              </a:rPr>
            </a:br>
            <a:r>
              <a:rPr lang="ar-SA" sz="2800" dirty="0">
                <a:effectLst/>
                <a:cs typeface="2  Nazanin" panose="00000400000000000000" pitchFamily="2" charset="-78"/>
              </a:rPr>
              <a:t>واژه پتروشیمی از دو کلمه پترول ( به معنای نفت ) و شیمی ترکیب یافته و معنای تحت اللفظی آن مواد شیمیایی حاصل از نفت می </a:t>
            </a:r>
            <a:r>
              <a:rPr lang="ar-SA" sz="2800" dirty="0" smtClean="0">
                <a:effectLst/>
                <a:cs typeface="2  Nazanin" panose="00000400000000000000" pitchFamily="2" charset="-78"/>
              </a:rPr>
              <a:t>باشد</a:t>
            </a:r>
            <a:r>
              <a:rPr lang="fa-IR" sz="2800" dirty="0" smtClean="0">
                <a:effectLst/>
                <a:cs typeface="2  Nazanin" panose="00000400000000000000" pitchFamily="2" charset="-78"/>
              </a:rPr>
              <a:t>.</a:t>
            </a:r>
            <a:r>
              <a:rPr lang="ar-SA" sz="2800" dirty="0" smtClean="0">
                <a:effectLst/>
                <a:cs typeface="2  Nazanin" panose="00000400000000000000" pitchFamily="2" charset="-78"/>
              </a:rPr>
              <a:t> </a:t>
            </a:r>
            <a:r>
              <a:rPr lang="ar-SA" sz="2800" dirty="0">
                <a:effectLst/>
                <a:cs typeface="2  Nazanin" panose="00000400000000000000" pitchFamily="2" charset="-78"/>
              </a:rPr>
              <a:t>در فرایند تولید صنایع </a:t>
            </a:r>
            <a:r>
              <a:rPr lang="ar-SA" sz="2800" dirty="0" smtClean="0">
                <a:effectLst/>
                <a:cs typeface="2  Nazanin" panose="00000400000000000000" pitchFamily="2" charset="-78"/>
              </a:rPr>
              <a:t>پتروشیمی تبدیل</a:t>
            </a:r>
            <a:r>
              <a:rPr lang="fa-IR" sz="2800" dirty="0">
                <a:effectLst/>
                <a:cs typeface="2  Nazanin" panose="00000400000000000000" pitchFamily="2" charset="-78"/>
              </a:rPr>
              <a:t> </a:t>
            </a:r>
            <a:r>
              <a:rPr lang="ar-SA" sz="2800" dirty="0" smtClean="0">
                <a:effectLst/>
                <a:cs typeface="2  Nazanin" panose="00000400000000000000" pitchFamily="2" charset="-78"/>
              </a:rPr>
              <a:t>هیدروکربنهای </a:t>
            </a:r>
            <a:r>
              <a:rPr lang="ar-SA" sz="2800" dirty="0">
                <a:effectLst/>
                <a:cs typeface="2  Nazanin" panose="00000400000000000000" pitchFamily="2" charset="-78"/>
              </a:rPr>
              <a:t>نفت خام و یا گاز طبیعی به فرآورده های مختلف و متعدد شیمیایی صورت می گیرد . </a:t>
            </a:r>
            <a:r>
              <a:rPr lang="en-US" sz="3200" dirty="0">
                <a:effectLst/>
                <a:cs typeface="2  Nazanin" panose="00000400000000000000" pitchFamily="2" charset="-78"/>
              </a:rPr>
              <a:t/>
            </a:r>
            <a:br>
              <a:rPr lang="en-US" sz="3200" dirty="0">
                <a:effectLst/>
                <a:cs typeface="2  Nazanin" panose="00000400000000000000" pitchFamily="2" charset="-78"/>
              </a:rPr>
            </a:br>
            <a:endParaRPr lang="en-US" sz="3200" dirty="0">
              <a:cs typeface="2  Nazanin"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9" y="3590891"/>
            <a:ext cx="4323804" cy="2545080"/>
          </a:xfrm>
          <a:prstGeom prst="rect">
            <a:avLst/>
          </a:prstGeom>
        </p:spPr>
      </p:pic>
      <p:sp>
        <p:nvSpPr>
          <p:cNvPr id="4" name="TextBox 3"/>
          <p:cNvSpPr txBox="1"/>
          <p:nvPr/>
        </p:nvSpPr>
        <p:spPr>
          <a:xfrm>
            <a:off x="1489166" y="6135971"/>
            <a:ext cx="3317965" cy="400110"/>
          </a:xfrm>
          <a:prstGeom prst="rect">
            <a:avLst/>
          </a:prstGeom>
          <a:noFill/>
        </p:spPr>
        <p:txBody>
          <a:bodyPr wrap="square" rtlCol="0">
            <a:spAutoFit/>
          </a:bodyPr>
          <a:lstStyle/>
          <a:p>
            <a:r>
              <a:rPr lang="fa-IR" dirty="0" smtClean="0">
                <a:cs typeface="2  Nazanin" panose="00000400000000000000" pitchFamily="2" charset="-78"/>
              </a:rPr>
              <a:t>شکل2: </a:t>
            </a:r>
            <a:r>
              <a:rPr lang="fa-IR" sz="2000" dirty="0" smtClean="0">
                <a:cs typeface="2  Nazanin" panose="00000400000000000000" pitchFamily="2" charset="-78"/>
              </a:rPr>
              <a:t>محصولات</a:t>
            </a:r>
            <a:r>
              <a:rPr lang="fa-IR" dirty="0" smtClean="0">
                <a:cs typeface="2  Nazanin" panose="00000400000000000000" pitchFamily="2" charset="-78"/>
              </a:rPr>
              <a:t> تولیدی پتروشیمی</a:t>
            </a:r>
            <a:endParaRPr lang="en-US" dirty="0">
              <a:cs typeface="2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2912362"/>
      </p:ext>
    </p:extLst>
  </p:cSld>
  <p:clrMapOvr>
    <a:masterClrMapping/>
  </p:clrMapOvr>
  <mc:AlternateContent xmlns:mc="http://schemas.openxmlformats.org/markup-compatibility/2006" xmlns:p14="http://schemas.microsoft.com/office/powerpoint/2010/main">
    <mc:Choice Requires="p14">
      <p:transition spd="slow" p14:dur="2000" advTm="24965"/>
    </mc:Choice>
    <mc:Fallback xmlns="">
      <p:transition spd="slow" advTm="24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981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dirty="0">
                <a:solidFill>
                  <a:srgbClr val="FF0000"/>
                </a:solidFill>
                <a:effectLst/>
                <a:cs typeface="2  Nazanin" panose="00000400000000000000" pitchFamily="2" charset="-78"/>
              </a:rPr>
              <a:t>فراورده های این صنعت در سه طبقه اصلی تقسیم بندی </a:t>
            </a:r>
            <a:r>
              <a:rPr lang="ar-SA" dirty="0" smtClean="0">
                <a:solidFill>
                  <a:srgbClr val="FF0000"/>
                </a:solidFill>
                <a:effectLst/>
                <a:cs typeface="2  Nazanin" panose="00000400000000000000" pitchFamily="2" charset="-78"/>
              </a:rPr>
              <a:t>م</a:t>
            </a:r>
            <a:r>
              <a:rPr lang="fa-IR" dirty="0" smtClean="0">
                <a:solidFill>
                  <a:srgbClr val="FF0000"/>
                </a:solidFill>
                <a:effectLst/>
                <a:cs typeface="2  Nazanin" panose="00000400000000000000" pitchFamily="2" charset="-78"/>
              </a:rPr>
              <a:t>ی‌شوند:</a:t>
            </a:r>
            <a:r>
              <a:rPr lang="en-US" dirty="0">
                <a:effectLst/>
                <a:cs typeface="2  Nazanin" panose="00000400000000000000" pitchFamily="2" charset="-78"/>
              </a:rPr>
              <a:t/>
            </a:r>
            <a:br>
              <a:rPr lang="en-US" dirty="0">
                <a:effectLst/>
                <a:cs typeface="2  Nazanin" panose="00000400000000000000" pitchFamily="2" charset="-78"/>
              </a:rPr>
            </a:br>
            <a:endParaRPr lang="en-US" dirty="0">
              <a:cs typeface="2  Nazanin" panose="00000400000000000000" pitchFamily="2" charset="-78"/>
            </a:endParaRPr>
          </a:p>
        </p:txBody>
      </p:sp>
      <p:graphicFrame>
        <p:nvGraphicFramePr>
          <p:cNvPr id="7" name="Diagram 6"/>
          <p:cNvGraphicFramePr/>
          <p:nvPr>
            <p:extLst>
              <p:ext uri="{D42A27DB-BD31-4B8C-83A1-F6EECF244321}">
                <p14:modId xmlns:p14="http://schemas.microsoft.com/office/powerpoint/2010/main" val="2868127084"/>
              </p:ext>
            </p:extLst>
          </p:nvPr>
        </p:nvGraphicFramePr>
        <p:xfrm>
          <a:off x="235131" y="1711234"/>
          <a:ext cx="11032425" cy="48593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0649038"/>
      </p:ext>
    </p:extLst>
  </p:cSld>
  <p:clrMapOvr>
    <a:masterClrMapping/>
  </p:clrMapOvr>
  <mc:AlternateContent xmlns:mc="http://schemas.openxmlformats.org/markup-compatibility/2006" xmlns:p14="http://schemas.microsoft.com/office/powerpoint/2010/main">
    <mc:Choice Requires="p14">
      <p:transition spd="slow" p14:dur="2000" advTm="31631"/>
    </mc:Choice>
    <mc:Fallback xmlns="">
      <p:transition spd="slow" advTm="31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84345"/>
          </a:xfrm>
        </p:spPr>
        <p:txBody>
          <a:bodyPr>
            <a:normAutofit fontScale="90000"/>
          </a:bodyPr>
          <a:lstStyle/>
          <a:p>
            <a:pPr algn="r">
              <a:lnSpc>
                <a:spcPct val="150000"/>
              </a:lnSpc>
            </a:pPr>
            <a:r>
              <a:rPr lang="en-US" sz="2800" dirty="0">
                <a:effectLst/>
              </a:rPr>
              <a:t/>
            </a:r>
            <a:br>
              <a:rPr lang="en-US" sz="2800" dirty="0">
                <a:effectLst/>
              </a:rPr>
            </a:br>
            <a:r>
              <a:rPr lang="ar-SA" sz="3600" dirty="0" smtClean="0">
                <a:solidFill>
                  <a:srgbClr val="FF0000"/>
                </a:solidFill>
                <a:effectLst/>
                <a:cs typeface="2  Nazanin" panose="00000400000000000000" pitchFamily="2" charset="-78"/>
              </a:rPr>
              <a:t>اهداف </a:t>
            </a:r>
            <a:r>
              <a:rPr lang="ar-SA" sz="3600" dirty="0">
                <a:solidFill>
                  <a:srgbClr val="FF0000"/>
                </a:solidFill>
                <a:effectLst/>
                <a:cs typeface="2  Nazanin" panose="00000400000000000000" pitchFamily="2" charset="-78"/>
              </a:rPr>
              <a:t>و اهمیت تصفیه پسابهای </a:t>
            </a:r>
            <a:r>
              <a:rPr lang="ar-SA" sz="3600" dirty="0" smtClean="0">
                <a:solidFill>
                  <a:srgbClr val="FF0000"/>
                </a:solidFill>
                <a:effectLst/>
                <a:cs typeface="2  Nazanin" panose="00000400000000000000" pitchFamily="2" charset="-78"/>
              </a:rPr>
              <a:t>پتروشیمی</a:t>
            </a:r>
            <a:r>
              <a:rPr lang="fa-IR" sz="3600" dirty="0">
                <a:solidFill>
                  <a:srgbClr val="FF0000"/>
                </a:solidFill>
                <a:effectLst/>
                <a:cs typeface="2  Nazanin" panose="00000400000000000000" pitchFamily="2" charset="-78"/>
              </a:rPr>
              <a:t>:</a:t>
            </a:r>
            <a:r>
              <a:rPr lang="fa-IR" sz="2800" dirty="0" smtClean="0">
                <a:effectLst/>
              </a:rPr>
              <a:t/>
            </a:r>
            <a:br>
              <a:rPr lang="fa-IR" sz="2800" dirty="0" smtClean="0">
                <a:effectLst/>
              </a:rPr>
            </a:br>
            <a:r>
              <a:rPr lang="ar-SA" sz="3100" dirty="0" smtClean="0">
                <a:effectLst/>
                <a:cs typeface="2  Nazanin" panose="00000400000000000000" pitchFamily="2" charset="-78"/>
              </a:rPr>
              <a:t>کشور </a:t>
            </a:r>
            <a:r>
              <a:rPr lang="ar-SA" sz="3100" dirty="0">
                <a:effectLst/>
                <a:cs typeface="2  Nazanin" panose="00000400000000000000" pitchFamily="2" charset="-78"/>
              </a:rPr>
              <a:t>ما از متنوع ترین اکوسیستمهای جهان برخوردار است به طوریکه شامل نادرترین و حساسترین گونه های دریایی و جوامع گیاهی از جمله سنگ های مرجانی، جنگل های گرمسیری مانگرو، زیستگاه هایی نظیر </a:t>
            </a:r>
            <a:r>
              <a:rPr lang="ar-SA" sz="3100" dirty="0" smtClean="0">
                <a:effectLst/>
                <a:cs typeface="2  Nazanin" panose="00000400000000000000" pitchFamily="2" charset="-78"/>
              </a:rPr>
              <a:t>ماهیان </a:t>
            </a:r>
            <a:r>
              <a:rPr lang="ar-SA" sz="3100" dirty="0">
                <a:effectLst/>
                <a:cs typeface="2  Nazanin" panose="00000400000000000000" pitchFamily="2" charset="-78"/>
              </a:rPr>
              <a:t>زینتی و تجاری و رویشگاه گرمسیری </a:t>
            </a:r>
            <a:r>
              <a:rPr lang="ar-SA" sz="3100" dirty="0" smtClean="0">
                <a:effectLst/>
                <a:cs typeface="2  Nazanin" panose="00000400000000000000" pitchFamily="2" charset="-78"/>
              </a:rPr>
              <a:t>میباشد</a:t>
            </a:r>
            <a:r>
              <a:rPr lang="fa-IR" sz="3100" dirty="0">
                <a:effectLst/>
                <a:cs typeface="2  Nazanin" panose="00000400000000000000" pitchFamily="2" charset="-78"/>
              </a:rPr>
              <a:t>.</a:t>
            </a:r>
            <a:r>
              <a:rPr lang="en-US" sz="3100" dirty="0">
                <a:effectLst/>
                <a:cs typeface="2  Nazanin" panose="00000400000000000000" pitchFamily="2" charset="-78"/>
              </a:rPr>
              <a:t/>
            </a:r>
            <a:br>
              <a:rPr lang="en-US" sz="3100" dirty="0">
                <a:effectLst/>
                <a:cs typeface="2  Nazanin" panose="00000400000000000000" pitchFamily="2" charset="-78"/>
              </a:rPr>
            </a:br>
            <a:r>
              <a:rPr lang="ar-SA" sz="3100" dirty="0">
                <a:effectLst/>
                <a:cs typeface="2  Nazanin" panose="00000400000000000000" pitchFamily="2" charset="-78"/>
              </a:rPr>
              <a:t>احداث مجتمع های نفت، گاز و پتروشیمی در کنار این مناطق و پیامدهای حاصل از آن مانند ایجاد پساب های شیمیایی، آلودگی صوتی، دفع زباله ومواردی از این دست چالش بزرگ زیست محیطی را در این مناطق ایجاد کرده است. در صنایع پتروشیمی بر اساس نوع مواد مصرفی و تولیدی و فرایندها، نوع و میزان آلایندگی این صنایع متفاوت است.بدین معنا که در فرایندهای مختلف امکان آلودگی در سه مرحله جمع آوری مواد اولیه ، تولید و تبدیل مواد واسطه ای و جمع آوری و انبار مواد تولید شده وجود </a:t>
            </a:r>
            <a:r>
              <a:rPr lang="ar-SA" sz="3100" dirty="0" smtClean="0">
                <a:effectLst/>
                <a:cs typeface="2  Nazanin" panose="00000400000000000000" pitchFamily="2" charset="-78"/>
              </a:rPr>
              <a:t>دارد</a:t>
            </a:r>
            <a:r>
              <a:rPr lang="fa-IR" sz="3100" dirty="0" smtClean="0">
                <a:effectLst/>
                <a:cs typeface="2  Nazanin" panose="00000400000000000000" pitchFamily="2" charset="-78"/>
              </a:rPr>
              <a:t>.</a:t>
            </a:r>
            <a:endParaRPr lang="en-US" sz="3100" dirty="0">
              <a:cs typeface="2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6556503"/>
      </p:ext>
    </p:extLst>
  </p:cSld>
  <p:clrMapOvr>
    <a:masterClrMapping/>
  </p:clrMapOvr>
  <mc:AlternateContent xmlns:mc="http://schemas.openxmlformats.org/markup-compatibility/2006" xmlns:p14="http://schemas.microsoft.com/office/powerpoint/2010/main">
    <mc:Choice Requires="p14">
      <p:transition spd="slow" p14:dur="2000" advTm="3317"/>
    </mc:Choice>
    <mc:Fallback xmlns="">
      <p:transition spd="slow" advTm="3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3406" y="104504"/>
            <a:ext cx="10019211" cy="1436913"/>
          </a:xfrm>
        </p:spPr>
        <p:txBody>
          <a:bodyPr>
            <a:normAutofit fontScale="90000"/>
          </a:bodyPr>
          <a:lstStyle/>
          <a:p>
            <a:r>
              <a:rPr lang="ar-SA" dirty="0">
                <a:solidFill>
                  <a:srgbClr val="FF0000"/>
                </a:solidFill>
                <a:effectLst/>
                <a:cs typeface="2  Nazanin" panose="00000400000000000000" pitchFamily="2" charset="-78"/>
              </a:rPr>
              <a:t>تصفیه فاضلاب صنایع پتروشیمی</a:t>
            </a:r>
            <a:r>
              <a:rPr lang="fa-IR" dirty="0">
                <a:solidFill>
                  <a:srgbClr val="FF0000"/>
                </a:solidFill>
                <a:effectLst/>
                <a:cs typeface="2  Nazanin" panose="00000400000000000000" pitchFamily="2" charset="-78"/>
              </a:rPr>
              <a:t>:</a:t>
            </a:r>
            <a:r>
              <a:rPr lang="en-US" dirty="0">
                <a:solidFill>
                  <a:srgbClr val="FF0000"/>
                </a:solidFill>
                <a:effectLst/>
                <a:cs typeface="2  Nazanin" panose="00000400000000000000" pitchFamily="2" charset="-78"/>
              </a:rPr>
              <a:t/>
            </a:r>
            <a:br>
              <a:rPr lang="en-US" dirty="0">
                <a:solidFill>
                  <a:srgbClr val="FF0000"/>
                </a:solidFill>
                <a:effectLst/>
                <a:cs typeface="2  Nazanin" panose="00000400000000000000" pitchFamily="2" charset="-78"/>
              </a:rPr>
            </a:br>
            <a:endParaRPr lang="en-US" dirty="0">
              <a:solidFill>
                <a:srgbClr val="FF0000"/>
              </a:solidFill>
            </a:endParaRPr>
          </a:p>
        </p:txBody>
      </p:sp>
      <p:sp>
        <p:nvSpPr>
          <p:cNvPr id="3" name="Subtitle 2"/>
          <p:cNvSpPr>
            <a:spLocks noGrp="1"/>
          </p:cNvSpPr>
          <p:nvPr>
            <p:ph type="subTitle" idx="1"/>
          </p:nvPr>
        </p:nvSpPr>
        <p:spPr>
          <a:xfrm>
            <a:off x="0" y="914400"/>
            <a:ext cx="12192000" cy="4663441"/>
          </a:xfrm>
        </p:spPr>
        <p:txBody>
          <a:bodyPr>
            <a:normAutofit fontScale="92500" lnSpcReduction="10000"/>
          </a:bodyPr>
          <a:lstStyle/>
          <a:p>
            <a:pPr algn="r">
              <a:lnSpc>
                <a:spcPct val="150000"/>
              </a:lnSpc>
            </a:pPr>
            <a:r>
              <a:rPr lang="ar-SA" sz="3200" dirty="0">
                <a:effectLst/>
                <a:cs typeface="2  Nazanin" panose="00000400000000000000" pitchFamily="2" charset="-78"/>
              </a:rPr>
              <a:t>صنایع پتروشیمی در پالایشگاه ها فرآیند بسیار پیچیده ای می باشد که با چالش های زیست محیطی فراوانی مواجه است؛ چرا که محصولات جانبی تولید شده در آن می توانند فرار و سمی باشند. اکثر فاضلاب های حاصل از صنایع پتروشیمیایی، پیش از تخلیه به محیط و  برای حذف مشتقات نفتی و سایر آلاینده های موجود، نیازمند </a:t>
            </a:r>
            <a:r>
              <a:rPr lang="ar-SA" sz="3200" dirty="0" smtClean="0">
                <a:effectLst/>
                <a:cs typeface="2  Nazanin" panose="00000400000000000000" pitchFamily="2" charset="-78"/>
              </a:rPr>
              <a:t>ترکیبی </a:t>
            </a:r>
            <a:r>
              <a:rPr lang="ar-SA" sz="3200" dirty="0">
                <a:effectLst/>
                <a:cs typeface="2  Nazanin" panose="00000400000000000000" pitchFamily="2" charset="-78"/>
              </a:rPr>
              <a:t>از روش های مختلف تصفیه می‌باشند. </a:t>
            </a:r>
            <a:endParaRPr lang="en-US" sz="3200" dirty="0">
              <a:cs typeface="2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86" y="4881489"/>
            <a:ext cx="6075317" cy="1900152"/>
          </a:xfrm>
          <a:prstGeom prst="rect">
            <a:avLst/>
          </a:prstGeom>
        </p:spPr>
      </p:pic>
      <p:sp>
        <p:nvSpPr>
          <p:cNvPr id="6" name="TextBox 5"/>
          <p:cNvSpPr txBox="1"/>
          <p:nvPr/>
        </p:nvSpPr>
        <p:spPr>
          <a:xfrm>
            <a:off x="1946366" y="6387737"/>
            <a:ext cx="3631474" cy="400110"/>
          </a:xfrm>
          <a:prstGeom prst="rect">
            <a:avLst/>
          </a:prstGeom>
          <a:noFill/>
        </p:spPr>
        <p:txBody>
          <a:bodyPr wrap="square" rtlCol="0">
            <a:spAutoFit/>
          </a:bodyPr>
          <a:lstStyle/>
          <a:p>
            <a:r>
              <a:rPr lang="fa-IR" sz="2000" dirty="0" smtClean="0">
                <a:cs typeface="2  Nazanin" panose="00000400000000000000" pitchFamily="2" charset="-78"/>
              </a:rPr>
              <a:t>شکل3: تصفیه پساب حاصل از پتروشیمی</a:t>
            </a:r>
            <a:endParaRPr lang="en-US" sz="2000" dirty="0">
              <a:cs typeface="2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8693783"/>
      </p:ext>
    </p:extLst>
  </p:cSld>
  <p:clrMapOvr>
    <a:masterClrMapping/>
  </p:clrMapOvr>
  <mc:AlternateContent xmlns:mc="http://schemas.openxmlformats.org/markup-compatibility/2006" xmlns:p14="http://schemas.microsoft.com/office/powerpoint/2010/main">
    <mc:Choice Requires="p14">
      <p:transition spd="slow" p14:dur="2000" advTm="42171"/>
    </mc:Choice>
    <mc:Fallback xmlns="">
      <p:transition spd="slow" advTm="42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4539428D-6454-4FE6-B992-2D59F0AC2F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463</TotalTime>
  <Words>815</Words>
  <Application>Microsoft Office PowerPoint</Application>
  <PresentationFormat>Custom</PresentationFormat>
  <Paragraphs>82</Paragraphs>
  <Slides>30</Slides>
  <Notes>1</Notes>
  <HiddenSlides>0</HiddenSlides>
  <MMClips>30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Damask</vt:lpstr>
      <vt:lpstr>PowerPoint Presentation</vt:lpstr>
      <vt:lpstr>موضوع:تصفیه پساب‌‌‌‌‌‌های پتروشیمی</vt:lpstr>
      <vt:lpstr>PowerPoint Presentation</vt:lpstr>
      <vt:lpstr>فهرست:</vt:lpstr>
      <vt:lpstr>چکیده: صنایع نفت و گاز خصوصاً صنایع پتروشیمی ذاتاً جزو صنایع آلوده‌کننده ی محیط زیست هستند و انواع آلاینده‌ها را که بعضاً بسیار خطرناک هستند را وارد ( هوا ، آب،  خاک ) می‌کنند. در جهت بررسی این موضوع، آلاینده های هر بخش بررسی شده و سپس اقدامات انجام شده در راستای کاهش این آلودگیهاو نواقص موجود را مورد بررسی قرار داده ایم . </vt:lpstr>
      <vt:lpstr>مقدمه : واژه پتروشیمی از دو کلمه پترول ( به معنای نفت ) و شیمی ترکیب یافته و معنای تحت اللفظی آن مواد شیمیایی حاصل از نفت می باشد. در فرایند تولید صنایع پتروشیمی تبدیل هیدروکربنهای نفت خام و یا گاز طبیعی به فرآورده های مختلف و متعدد شیمیایی صورت می گیرد .  </vt:lpstr>
      <vt:lpstr>فراورده های این صنعت در سه طبقه اصلی تقسیم بندی می‌شوند: </vt:lpstr>
      <vt:lpstr> اهداف و اهمیت تصفیه پسابهای پتروشیمی: کشور ما از متنوع ترین اکوسیستمهای جهان برخوردار است به طوریکه شامل نادرترین و حساسترین گونه های دریایی و جوامع گیاهی از جمله سنگ های مرجانی، جنگل های گرمسیری مانگرو، زیستگاه هایی نظیر ماهیان زینتی و تجاری و رویشگاه گرمسیری میباشد. احداث مجتمع های نفت، گاز و پتروشیمی در کنار این مناطق و پیامدهای حاصل از آن مانند ایجاد پساب های شیمیایی، آلودگی صوتی، دفع زباله ومواردی از این دست چالش بزرگ زیست محیطی را در این مناطق ایجاد کرده است. در صنایع پتروشیمی بر اساس نوع مواد مصرفی و تولیدی و فرایندها، نوع و میزان آلایندگی این صنایع متفاوت است.بدین معنا که در فرایندهای مختلف امکان آلودگی در سه مرحله جمع آوری مواد اولیه ، تولید و تبدیل مواد واسطه ای و جمع آوری و انبار مواد تولید شده وجود دارد.</vt:lpstr>
      <vt:lpstr>تصفیه فاضلاب صنایع پتروشیمی: </vt:lpstr>
      <vt:lpstr>یک روش متداول تصفیه ممکن است شامل خنثی سازی، انعقاد/ لخته‌ سازی، شناورسازی /ته‌نشینی /فیلتراسیون، زلال سازی و تجزیه بیولوژیکی (مانند فیلتر چکنده)و یک مرحله نهایی برای زلال سازی با استفاده از فیلتراسیون، کربن فعال یا تصفیه شیمیایی نیز ممکن است نیاز باشد.</vt:lpstr>
      <vt:lpstr>با توجه به تغییرات گسترده ی قوانین زیست محیطی و سختگیرانه تر شدن آن‌ها، درک و مهیا نمودن الزامات مورد نیاز برای صاحبان این صنایع از اهمیت ویژه ای برخوردار است. امروزه با توجه به وضع همین قوانین سختگیرانه، صاحبان صنایع مختلف به خصوص صنایع پتروشیمیایی، آگاهی بیشتری نسبت به نوع فاضلاب تولیدی، نحوه ی دفع و تخلیه آن و روش های مناسب برای تصفیه و دستیابی به استانداردهای تعیین شده، کسب نموده اند.</vt:lpstr>
      <vt:lpstr>موارد زیر عمده ترین آلایندگی صنایع پتروشیمی را شامل می شود :  </vt:lpstr>
      <vt:lpstr>  شناسایی دقیق پسابها و اندازه گیری کمی و کیفی آلاینده ها در طراحی سیستم تصفیه مناسب در واحدهای پتروشیمی با توجه به نوع آلاینده بسیار الزامی است در غیراین صورت سیستم تصفیه کارایی لازم را نداشته و باعث آلودگی محیط زیست خواهد شد . از پسابهای تصفیه شده صنعتی می توان به عنوان آب فرایند و یا در آبیاری فضای سبز استفاده نمود . </vt:lpstr>
      <vt:lpstr>فرآیندهای کنونی مورد استفاده برای تصفیه فاضلاب در صنایع پتروشیمی:</vt:lpstr>
      <vt:lpstr>یک تصفیه خانه ی فاضلاب صنایع پتروشیمیایی معمولاً دارای یک جریان ورودی می باشد که سیستم را تغذیه می کند. پس از جداسازی مواد جامد توسط تجهیزات مکانیکی، مراحل بعدی شامل فرآیندهای خودکار شناورسازی و مکش نفت و انتقال نفت به مخزن ذخیره نفت می باشد. آبی که نفت از آن جدا شده است وارد یک سیستم بی هوازی می گردد و در آنجا توسط میکروارگانیسم ها و در نبود هوا تصفیه می شود.</vt:lpstr>
      <vt:lpstr>PowerPoint Presentation</vt:lpstr>
      <vt:lpstr>استفاده از تالاب ها برای تصفیه فاضلاب صنایع پتروشیمی: </vt:lpstr>
      <vt:lpstr>مدیریت لجن: در بیشتر فرایندهای کنترل آلودگی پسابهای صنعتی ، در نتیجه فرایندهای جداسازی جامد -  مایع ( نظیر  ته نشینی ، شناور سازی و غیره )،  انعقاد شیمیایی و یا واکنش های بیولوژیکی ، لجن تولید می شود . جهت کاهش حجم لجن یکسری پردازش ها نظیر تغلیظ ، آبگیری صورت می گیرد و نهایتاً دفع می شود.  بسته به ماهیت لجن ، روشهای دفع نهایی می تواند متفاوت باشد که متداولترین این روشها سوزاندن و دفن مهندسی می باشد . </vt:lpstr>
      <vt:lpstr>تصفیه پسابها با ماهیت آلی:  برای تصفیه این پسابها که عمدتاً مواد هیدروکربنی ( مثل پارازایلین ، الفین ، و آروماتیک ها ) هستند از سیستمهای فیزیکی و شیمیایی کارآمد در مورد حذف مواد هیدروکربنی استفاده می شود .  عمده تاسیسات تصفیه در واحدهایی که تولید مواد هیدروکربنی می کنند . از نوع جداسازی روغن API و CPI می باشد. چرا که جداسازی ثقلی با جداکننده های API وCPI  از روشها و تکنولوژی مورد استفاده با بیشترین کاربرد در زمینه جداسازی مواد هیدروکربنی می باشد . جداسازهای CPI از راندمان حذف بالاتری نسبت به جداسازهای API  برخوردارند، به نحوی که روغن خروجی از این سیستم تا کمتر از mg/l  5  کاهش می یابد . </vt:lpstr>
      <vt:lpstr>فرآیندهای رایج تصفیه پساب‌های حاصل از فعالیت پتروشیمی‌ها</vt:lpstr>
      <vt:lpstr>تصفیه پساب از طریق فنآوری‌های پاک الکتروشیمیایی: </vt:lpstr>
      <vt:lpstr> زیست تخریب پذیری پساب‌های تولیدی به کمک ازوناسیون و سیستم تصفیه پیشرفته: </vt:lpstr>
      <vt:lpstr>حذف سولفید پساب پتروشیمی ها به روش نیترات زدایی اتوتروفیک: </vt:lpstr>
      <vt:lpstr>تصفیه بی هوازی پساب صنایع شیمیایی و پتروشیمی:</vt:lpstr>
      <vt:lpstr>منابع عمده آلوده کننده هوا در صنایع پتروشیمی (به ویژه در واحد های آمونیاک و اوره ) شامل پارامتر های زیر می باشند:</vt:lpstr>
      <vt:lpstr>مهمترین آلودگی های احتمالی صنایع پتروشیمی را میتوان شامل موارد زیر دانست :</vt:lpstr>
      <vt:lpstr>نمونه های از آلایندگی زیست محیطی صنایع پتروشیمی:  1-تخریب مرجانهای طبیعی در عسلویه و خلیج نایبند به منظور احداث واحد های جدید پتروشیمی.  2- تخریب اکوسیستم خلیج فارس و تبدیل شدن خور موسی به مرداب به دلیل رعایت نکردن اصول صحیح جایگیری مجتمع های پتروشیمی.  3-از بین رفتن صدف های مروارید ساز خلیج فارس به دلیل آلوده شدن آبها به مواد شیمیایی مختلف و مضر غیر قابل تجزیه. 4- استشمام آمونیاک موجود در هوای منطقه.   </vt:lpstr>
      <vt:lpstr>پیشنهادها:  </vt:lpstr>
      <vt:lpstr>نتایج :  واحدهای پتروشیمی به دلیل پیچیدگی و گستردگی مواد مصرفی ، واسطه و تولیدی و نوع سیتم های کنترلی به کار گرفته شده از لحاظ بررسی زیست محیطی شرایط سخت تری را نسبت به صنایع دیگر دارند و لذا بررسی آلایندگی آنها نیازمند توان کارشناسی بالا و کسب اطلاعات دقیق از فرایندها و مواد می باشد .  چنانچه اطلاعات دقیق از میزان و نوع آلودگی و نحوه انتشار مواد آلاینده در دست نباشد . مشکلات موجود به درستی شناخته نشده و پیامد آن ، روش های درمانی نیز تأثیر چندانی نخواهد داشت .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khalifeh</dc:creator>
  <cp:lastModifiedBy>Good</cp:lastModifiedBy>
  <cp:revision>52</cp:revision>
  <dcterms:created xsi:type="dcterms:W3CDTF">2020-03-28T13:53:03Z</dcterms:created>
  <dcterms:modified xsi:type="dcterms:W3CDTF">2020-04-04T16:06:21Z</dcterms:modified>
</cp:coreProperties>
</file>