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544" r:id="rId3"/>
    <p:sldId id="545" r:id="rId4"/>
    <p:sldId id="541" r:id="rId5"/>
    <p:sldId id="258" r:id="rId6"/>
    <p:sldId id="261" r:id="rId7"/>
    <p:sldId id="260" r:id="rId8"/>
    <p:sldId id="259" r:id="rId9"/>
    <p:sldId id="262" r:id="rId10"/>
    <p:sldId id="268" r:id="rId11"/>
    <p:sldId id="273" r:id="rId12"/>
    <p:sldId id="272" r:id="rId13"/>
    <p:sldId id="278" r:id="rId14"/>
    <p:sldId id="277" r:id="rId15"/>
    <p:sldId id="276" r:id="rId16"/>
    <p:sldId id="274" r:id="rId17"/>
    <p:sldId id="281" r:id="rId18"/>
    <p:sldId id="279" r:id="rId19"/>
    <p:sldId id="283" r:id="rId20"/>
    <p:sldId id="285" r:id="rId21"/>
    <p:sldId id="287" r:id="rId22"/>
    <p:sldId id="292" r:id="rId23"/>
    <p:sldId id="291" r:id="rId24"/>
    <p:sldId id="290" r:id="rId25"/>
    <p:sldId id="289" r:id="rId26"/>
    <p:sldId id="295" r:id="rId27"/>
    <p:sldId id="294" r:id="rId28"/>
    <p:sldId id="293" r:id="rId29"/>
    <p:sldId id="301" r:id="rId30"/>
    <p:sldId id="300" r:id="rId31"/>
    <p:sldId id="299" r:id="rId32"/>
    <p:sldId id="298" r:id="rId33"/>
    <p:sldId id="297" r:id="rId34"/>
    <p:sldId id="296" r:id="rId35"/>
    <p:sldId id="306" r:id="rId36"/>
    <p:sldId id="305" r:id="rId37"/>
    <p:sldId id="304" r:id="rId38"/>
    <p:sldId id="303" r:id="rId39"/>
    <p:sldId id="302" r:id="rId40"/>
    <p:sldId id="310" r:id="rId41"/>
    <p:sldId id="309" r:id="rId42"/>
    <p:sldId id="308" r:id="rId43"/>
    <p:sldId id="307" r:id="rId44"/>
    <p:sldId id="313" r:id="rId45"/>
    <p:sldId id="312" r:id="rId46"/>
    <p:sldId id="311" r:id="rId47"/>
    <p:sldId id="316" r:id="rId48"/>
    <p:sldId id="315" r:id="rId49"/>
    <p:sldId id="314" r:id="rId50"/>
    <p:sldId id="320" r:id="rId51"/>
    <p:sldId id="319" r:id="rId52"/>
    <p:sldId id="318" r:id="rId53"/>
    <p:sldId id="317" r:id="rId54"/>
    <p:sldId id="323" r:id="rId55"/>
    <p:sldId id="322" r:id="rId56"/>
    <p:sldId id="321" r:id="rId57"/>
    <p:sldId id="327" r:id="rId58"/>
    <p:sldId id="326" r:id="rId59"/>
    <p:sldId id="325" r:id="rId60"/>
    <p:sldId id="324" r:id="rId61"/>
    <p:sldId id="331" r:id="rId62"/>
    <p:sldId id="330" r:id="rId63"/>
    <p:sldId id="329" r:id="rId64"/>
    <p:sldId id="328" r:id="rId65"/>
    <p:sldId id="334" r:id="rId66"/>
    <p:sldId id="333" r:id="rId67"/>
    <p:sldId id="332" r:id="rId68"/>
    <p:sldId id="338" r:id="rId69"/>
    <p:sldId id="337" r:id="rId70"/>
    <p:sldId id="336" r:id="rId71"/>
    <p:sldId id="335" r:id="rId72"/>
    <p:sldId id="342" r:id="rId73"/>
    <p:sldId id="341" r:id="rId74"/>
    <p:sldId id="340" r:id="rId75"/>
    <p:sldId id="339" r:id="rId76"/>
    <p:sldId id="346" r:id="rId77"/>
    <p:sldId id="348" r:id="rId78"/>
    <p:sldId id="347" r:id="rId79"/>
    <p:sldId id="354" r:id="rId80"/>
    <p:sldId id="353" r:id="rId81"/>
    <p:sldId id="533" r:id="rId82"/>
    <p:sldId id="351" r:id="rId83"/>
    <p:sldId id="358" r:id="rId84"/>
    <p:sldId id="357" r:id="rId85"/>
    <p:sldId id="356" r:id="rId86"/>
    <p:sldId id="355" r:id="rId87"/>
    <p:sldId id="402" r:id="rId88"/>
    <p:sldId id="401" r:id="rId89"/>
    <p:sldId id="407" r:id="rId90"/>
    <p:sldId id="406" r:id="rId91"/>
    <p:sldId id="405" r:id="rId92"/>
    <p:sldId id="411" r:id="rId93"/>
    <p:sldId id="404" r:id="rId94"/>
    <p:sldId id="410" r:id="rId95"/>
    <p:sldId id="409" r:id="rId96"/>
    <p:sldId id="408" r:id="rId97"/>
    <p:sldId id="415" r:id="rId98"/>
    <p:sldId id="414" r:id="rId99"/>
    <p:sldId id="413" r:id="rId100"/>
    <p:sldId id="412" r:id="rId101"/>
    <p:sldId id="419" r:id="rId102"/>
    <p:sldId id="418" r:id="rId103"/>
    <p:sldId id="417" r:id="rId104"/>
    <p:sldId id="416" r:id="rId105"/>
    <p:sldId id="423" r:id="rId106"/>
    <p:sldId id="422" r:id="rId107"/>
    <p:sldId id="421" r:id="rId108"/>
    <p:sldId id="420" r:id="rId109"/>
    <p:sldId id="427" r:id="rId110"/>
    <p:sldId id="426" r:id="rId111"/>
    <p:sldId id="425" r:id="rId112"/>
    <p:sldId id="424" r:id="rId113"/>
    <p:sldId id="428" r:id="rId114"/>
    <p:sldId id="429" r:id="rId115"/>
    <p:sldId id="430" r:id="rId116"/>
    <p:sldId id="431" r:id="rId117"/>
    <p:sldId id="432" r:id="rId118"/>
    <p:sldId id="433" r:id="rId119"/>
    <p:sldId id="434" r:id="rId120"/>
    <p:sldId id="435" r:id="rId121"/>
    <p:sldId id="436" r:id="rId122"/>
    <p:sldId id="437" r:id="rId123"/>
    <p:sldId id="438" r:id="rId124"/>
    <p:sldId id="439" r:id="rId125"/>
    <p:sldId id="440" r:id="rId126"/>
    <p:sldId id="441" r:id="rId127"/>
    <p:sldId id="442" r:id="rId128"/>
    <p:sldId id="443" r:id="rId129"/>
    <p:sldId id="444" r:id="rId130"/>
    <p:sldId id="445" r:id="rId131"/>
    <p:sldId id="473" r:id="rId132"/>
    <p:sldId id="472" r:id="rId133"/>
    <p:sldId id="471" r:id="rId134"/>
    <p:sldId id="538" r:id="rId135"/>
    <p:sldId id="539" r:id="rId1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FF99"/>
    <a:srgbClr val="CCFF66"/>
    <a:srgbClr val="660066"/>
    <a:srgbClr val="00CCFF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23" autoAdjust="0"/>
    <p:restoredTop sz="91041" autoAdjust="0"/>
  </p:normalViewPr>
  <p:slideViewPr>
    <p:cSldViewPr>
      <p:cViewPr varScale="1">
        <p:scale>
          <a:sx n="70" d="100"/>
          <a:sy n="70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  <p:sld r:id="rId101" collapse="1"/>
      <p:sld r:id="rId102" collapse="1"/>
      <p:sld r:id="rId103" collapse="1"/>
      <p:sld r:id="rId104" collapse="1"/>
      <p:sld r:id="rId105" collapse="1"/>
      <p:sld r:id="rId106" collapse="1"/>
      <p:sld r:id="rId107" collapse="1"/>
      <p:sld r:id="rId108" collapse="1"/>
      <p:sld r:id="rId109" collapse="1"/>
      <p:sld r:id="rId110" collapse="1"/>
      <p:sld r:id="rId111" collapse="1"/>
      <p:sld r:id="rId112" collapse="1"/>
      <p:sld r:id="rId113" collapse="1"/>
      <p:sld r:id="rId114" collapse="1"/>
      <p:sld r:id="rId115" collapse="1"/>
      <p:sld r:id="rId116" collapse="1"/>
      <p:sld r:id="rId117" collapse="1"/>
      <p:sld r:id="rId118" collapse="1"/>
      <p:sld r:id="rId119" collapse="1"/>
      <p:sld r:id="rId120" collapse="1"/>
      <p:sld r:id="rId121" collapse="1"/>
      <p:sld r:id="rId122" collapse="1"/>
      <p:sld r:id="rId123" collapse="1"/>
      <p:sld r:id="rId124" collapse="1"/>
      <p:sld r:id="rId125" collapse="1"/>
      <p:sld r:id="rId126" collapse="1"/>
      <p:sld r:id="rId127" collapse="1"/>
      <p:sld r:id="rId128" collapse="1"/>
      <p:sld r:id="rId12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/Relationships>
</file>

<file path=ppt/_rels/viewProps.xml.rels><?xml version="1.0" encoding="UTF-8" standalone="yes"?>
<Relationships xmlns="http://schemas.openxmlformats.org/package/2006/relationships"><Relationship Id="rId117" Type="http://schemas.openxmlformats.org/officeDocument/2006/relationships/slide" Target="slides/slide121.xml"/><Relationship Id="rId21" Type="http://schemas.openxmlformats.org/officeDocument/2006/relationships/slide" Target="slides/slide24.xml"/><Relationship Id="rId42" Type="http://schemas.openxmlformats.org/officeDocument/2006/relationships/slide" Target="slides/slide45.xml"/><Relationship Id="rId47" Type="http://schemas.openxmlformats.org/officeDocument/2006/relationships/slide" Target="slides/slide50.xml"/><Relationship Id="rId63" Type="http://schemas.openxmlformats.org/officeDocument/2006/relationships/slide" Target="slides/slide66.xml"/><Relationship Id="rId68" Type="http://schemas.openxmlformats.org/officeDocument/2006/relationships/slide" Target="slides/slide71.xml"/><Relationship Id="rId84" Type="http://schemas.openxmlformats.org/officeDocument/2006/relationships/slide" Target="slides/slide88.xml"/><Relationship Id="rId89" Type="http://schemas.openxmlformats.org/officeDocument/2006/relationships/slide" Target="slides/slide93.xml"/><Relationship Id="rId112" Type="http://schemas.openxmlformats.org/officeDocument/2006/relationships/slide" Target="slides/slide116.xml"/><Relationship Id="rId16" Type="http://schemas.openxmlformats.org/officeDocument/2006/relationships/slide" Target="slides/slide19.xml"/><Relationship Id="rId107" Type="http://schemas.openxmlformats.org/officeDocument/2006/relationships/slide" Target="slides/slide111.xml"/><Relationship Id="rId11" Type="http://schemas.openxmlformats.org/officeDocument/2006/relationships/slide" Target="slides/slide13.xml"/><Relationship Id="rId32" Type="http://schemas.openxmlformats.org/officeDocument/2006/relationships/slide" Target="slides/slide35.xml"/><Relationship Id="rId37" Type="http://schemas.openxmlformats.org/officeDocument/2006/relationships/slide" Target="slides/slide40.xml"/><Relationship Id="rId53" Type="http://schemas.openxmlformats.org/officeDocument/2006/relationships/slide" Target="slides/slide56.xml"/><Relationship Id="rId58" Type="http://schemas.openxmlformats.org/officeDocument/2006/relationships/slide" Target="slides/slide61.xml"/><Relationship Id="rId74" Type="http://schemas.openxmlformats.org/officeDocument/2006/relationships/slide" Target="slides/slide77.xml"/><Relationship Id="rId79" Type="http://schemas.openxmlformats.org/officeDocument/2006/relationships/slide" Target="slides/slide83.xml"/><Relationship Id="rId102" Type="http://schemas.openxmlformats.org/officeDocument/2006/relationships/slide" Target="slides/slide106.xml"/><Relationship Id="rId123" Type="http://schemas.openxmlformats.org/officeDocument/2006/relationships/slide" Target="slides/slide127.xml"/><Relationship Id="rId128" Type="http://schemas.openxmlformats.org/officeDocument/2006/relationships/slide" Target="slides/slide132.xml"/><Relationship Id="rId5" Type="http://schemas.openxmlformats.org/officeDocument/2006/relationships/slide" Target="slides/slide7.xml"/><Relationship Id="rId90" Type="http://schemas.openxmlformats.org/officeDocument/2006/relationships/slide" Target="slides/slide94.xml"/><Relationship Id="rId95" Type="http://schemas.openxmlformats.org/officeDocument/2006/relationships/slide" Target="slides/slide99.xml"/><Relationship Id="rId22" Type="http://schemas.openxmlformats.org/officeDocument/2006/relationships/slide" Target="slides/slide25.xml"/><Relationship Id="rId27" Type="http://schemas.openxmlformats.org/officeDocument/2006/relationships/slide" Target="slides/slide30.xml"/><Relationship Id="rId43" Type="http://schemas.openxmlformats.org/officeDocument/2006/relationships/slide" Target="slides/slide46.xml"/><Relationship Id="rId48" Type="http://schemas.openxmlformats.org/officeDocument/2006/relationships/slide" Target="slides/slide51.xml"/><Relationship Id="rId64" Type="http://schemas.openxmlformats.org/officeDocument/2006/relationships/slide" Target="slides/slide67.xml"/><Relationship Id="rId69" Type="http://schemas.openxmlformats.org/officeDocument/2006/relationships/slide" Target="slides/slide72.xml"/><Relationship Id="rId113" Type="http://schemas.openxmlformats.org/officeDocument/2006/relationships/slide" Target="slides/slide117.xml"/><Relationship Id="rId118" Type="http://schemas.openxmlformats.org/officeDocument/2006/relationships/slide" Target="slides/slide122.xml"/><Relationship Id="rId80" Type="http://schemas.openxmlformats.org/officeDocument/2006/relationships/slide" Target="slides/slide84.xml"/><Relationship Id="rId85" Type="http://schemas.openxmlformats.org/officeDocument/2006/relationships/slide" Target="slides/slide8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33" Type="http://schemas.openxmlformats.org/officeDocument/2006/relationships/slide" Target="slides/slide36.xml"/><Relationship Id="rId38" Type="http://schemas.openxmlformats.org/officeDocument/2006/relationships/slide" Target="slides/slide41.xml"/><Relationship Id="rId59" Type="http://schemas.openxmlformats.org/officeDocument/2006/relationships/slide" Target="slides/slide62.xml"/><Relationship Id="rId103" Type="http://schemas.openxmlformats.org/officeDocument/2006/relationships/slide" Target="slides/slide107.xml"/><Relationship Id="rId108" Type="http://schemas.openxmlformats.org/officeDocument/2006/relationships/slide" Target="slides/slide112.xml"/><Relationship Id="rId124" Type="http://schemas.openxmlformats.org/officeDocument/2006/relationships/slide" Target="slides/slide128.xml"/><Relationship Id="rId129" Type="http://schemas.openxmlformats.org/officeDocument/2006/relationships/slide" Target="slides/slide133.xml"/><Relationship Id="rId54" Type="http://schemas.openxmlformats.org/officeDocument/2006/relationships/slide" Target="slides/slide57.xml"/><Relationship Id="rId70" Type="http://schemas.openxmlformats.org/officeDocument/2006/relationships/slide" Target="slides/slide73.xml"/><Relationship Id="rId75" Type="http://schemas.openxmlformats.org/officeDocument/2006/relationships/slide" Target="slides/slide78.xml"/><Relationship Id="rId91" Type="http://schemas.openxmlformats.org/officeDocument/2006/relationships/slide" Target="slides/slide95.xml"/><Relationship Id="rId96" Type="http://schemas.openxmlformats.org/officeDocument/2006/relationships/slide" Target="slides/slide100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23" Type="http://schemas.openxmlformats.org/officeDocument/2006/relationships/slide" Target="slides/slide26.xml"/><Relationship Id="rId28" Type="http://schemas.openxmlformats.org/officeDocument/2006/relationships/slide" Target="slides/slide31.xml"/><Relationship Id="rId49" Type="http://schemas.openxmlformats.org/officeDocument/2006/relationships/slide" Target="slides/slide52.xml"/><Relationship Id="rId114" Type="http://schemas.openxmlformats.org/officeDocument/2006/relationships/slide" Target="slides/slide118.xml"/><Relationship Id="rId119" Type="http://schemas.openxmlformats.org/officeDocument/2006/relationships/slide" Target="slides/slide123.xml"/><Relationship Id="rId44" Type="http://schemas.openxmlformats.org/officeDocument/2006/relationships/slide" Target="slides/slide47.xml"/><Relationship Id="rId60" Type="http://schemas.openxmlformats.org/officeDocument/2006/relationships/slide" Target="slides/slide63.xml"/><Relationship Id="rId65" Type="http://schemas.openxmlformats.org/officeDocument/2006/relationships/slide" Target="slides/slide68.xml"/><Relationship Id="rId81" Type="http://schemas.openxmlformats.org/officeDocument/2006/relationships/slide" Target="slides/slide85.xml"/><Relationship Id="rId86" Type="http://schemas.openxmlformats.org/officeDocument/2006/relationships/slide" Target="slides/slide90.xml"/><Relationship Id="rId13" Type="http://schemas.openxmlformats.org/officeDocument/2006/relationships/slide" Target="slides/slide15.xml"/><Relationship Id="rId18" Type="http://schemas.openxmlformats.org/officeDocument/2006/relationships/slide" Target="slides/slide21.xml"/><Relationship Id="rId39" Type="http://schemas.openxmlformats.org/officeDocument/2006/relationships/slide" Target="slides/slide42.xml"/><Relationship Id="rId109" Type="http://schemas.openxmlformats.org/officeDocument/2006/relationships/slide" Target="slides/slide113.xml"/><Relationship Id="rId34" Type="http://schemas.openxmlformats.org/officeDocument/2006/relationships/slide" Target="slides/slide37.xml"/><Relationship Id="rId50" Type="http://schemas.openxmlformats.org/officeDocument/2006/relationships/slide" Target="slides/slide53.xml"/><Relationship Id="rId55" Type="http://schemas.openxmlformats.org/officeDocument/2006/relationships/slide" Target="slides/slide58.xml"/><Relationship Id="rId76" Type="http://schemas.openxmlformats.org/officeDocument/2006/relationships/slide" Target="slides/slide79.xml"/><Relationship Id="rId97" Type="http://schemas.openxmlformats.org/officeDocument/2006/relationships/slide" Target="slides/slide101.xml"/><Relationship Id="rId104" Type="http://schemas.openxmlformats.org/officeDocument/2006/relationships/slide" Target="slides/slide108.xml"/><Relationship Id="rId120" Type="http://schemas.openxmlformats.org/officeDocument/2006/relationships/slide" Target="slides/slide124.xml"/><Relationship Id="rId125" Type="http://schemas.openxmlformats.org/officeDocument/2006/relationships/slide" Target="slides/slide129.xml"/><Relationship Id="rId7" Type="http://schemas.openxmlformats.org/officeDocument/2006/relationships/slide" Target="slides/slide9.xml"/><Relationship Id="rId71" Type="http://schemas.openxmlformats.org/officeDocument/2006/relationships/slide" Target="slides/slide74.xml"/><Relationship Id="rId92" Type="http://schemas.openxmlformats.org/officeDocument/2006/relationships/slide" Target="slides/slide96.xml"/><Relationship Id="rId2" Type="http://schemas.openxmlformats.org/officeDocument/2006/relationships/slide" Target="slides/slide4.xml"/><Relationship Id="rId29" Type="http://schemas.openxmlformats.org/officeDocument/2006/relationships/slide" Target="slides/slide32.xml"/><Relationship Id="rId24" Type="http://schemas.openxmlformats.org/officeDocument/2006/relationships/slide" Target="slides/slide27.xml"/><Relationship Id="rId40" Type="http://schemas.openxmlformats.org/officeDocument/2006/relationships/slide" Target="slides/slide43.xml"/><Relationship Id="rId45" Type="http://schemas.openxmlformats.org/officeDocument/2006/relationships/slide" Target="slides/slide48.xml"/><Relationship Id="rId66" Type="http://schemas.openxmlformats.org/officeDocument/2006/relationships/slide" Target="slides/slide69.xml"/><Relationship Id="rId87" Type="http://schemas.openxmlformats.org/officeDocument/2006/relationships/slide" Target="slides/slide91.xml"/><Relationship Id="rId110" Type="http://schemas.openxmlformats.org/officeDocument/2006/relationships/slide" Target="slides/slide114.xml"/><Relationship Id="rId115" Type="http://schemas.openxmlformats.org/officeDocument/2006/relationships/slide" Target="slides/slide119.xml"/><Relationship Id="rId61" Type="http://schemas.openxmlformats.org/officeDocument/2006/relationships/slide" Target="slides/slide64.xml"/><Relationship Id="rId82" Type="http://schemas.openxmlformats.org/officeDocument/2006/relationships/slide" Target="slides/slide86.xml"/><Relationship Id="rId19" Type="http://schemas.openxmlformats.org/officeDocument/2006/relationships/slide" Target="slides/slide22.xml"/><Relationship Id="rId14" Type="http://schemas.openxmlformats.org/officeDocument/2006/relationships/slide" Target="slides/slide16.xml"/><Relationship Id="rId30" Type="http://schemas.openxmlformats.org/officeDocument/2006/relationships/slide" Target="slides/slide33.xml"/><Relationship Id="rId35" Type="http://schemas.openxmlformats.org/officeDocument/2006/relationships/slide" Target="slides/slide38.xml"/><Relationship Id="rId56" Type="http://schemas.openxmlformats.org/officeDocument/2006/relationships/slide" Target="slides/slide59.xml"/><Relationship Id="rId77" Type="http://schemas.openxmlformats.org/officeDocument/2006/relationships/slide" Target="slides/slide81.xml"/><Relationship Id="rId100" Type="http://schemas.openxmlformats.org/officeDocument/2006/relationships/slide" Target="slides/slide104.xml"/><Relationship Id="rId105" Type="http://schemas.openxmlformats.org/officeDocument/2006/relationships/slide" Target="slides/slide109.xml"/><Relationship Id="rId126" Type="http://schemas.openxmlformats.org/officeDocument/2006/relationships/slide" Target="slides/slide130.xml"/><Relationship Id="rId8" Type="http://schemas.openxmlformats.org/officeDocument/2006/relationships/slide" Target="slides/slide10.xml"/><Relationship Id="rId51" Type="http://schemas.openxmlformats.org/officeDocument/2006/relationships/slide" Target="slides/slide54.xml"/><Relationship Id="rId72" Type="http://schemas.openxmlformats.org/officeDocument/2006/relationships/slide" Target="slides/slide75.xml"/><Relationship Id="rId93" Type="http://schemas.openxmlformats.org/officeDocument/2006/relationships/slide" Target="slides/slide97.xml"/><Relationship Id="rId98" Type="http://schemas.openxmlformats.org/officeDocument/2006/relationships/slide" Target="slides/slide102.xml"/><Relationship Id="rId121" Type="http://schemas.openxmlformats.org/officeDocument/2006/relationships/slide" Target="slides/slide125.xml"/><Relationship Id="rId3" Type="http://schemas.openxmlformats.org/officeDocument/2006/relationships/slide" Target="slides/slide5.xml"/><Relationship Id="rId25" Type="http://schemas.openxmlformats.org/officeDocument/2006/relationships/slide" Target="slides/slide28.xml"/><Relationship Id="rId46" Type="http://schemas.openxmlformats.org/officeDocument/2006/relationships/slide" Target="slides/slide49.xml"/><Relationship Id="rId67" Type="http://schemas.openxmlformats.org/officeDocument/2006/relationships/slide" Target="slides/slide70.xml"/><Relationship Id="rId116" Type="http://schemas.openxmlformats.org/officeDocument/2006/relationships/slide" Target="slides/slide120.xml"/><Relationship Id="rId20" Type="http://schemas.openxmlformats.org/officeDocument/2006/relationships/slide" Target="slides/slide23.xml"/><Relationship Id="rId41" Type="http://schemas.openxmlformats.org/officeDocument/2006/relationships/slide" Target="slides/slide44.xml"/><Relationship Id="rId62" Type="http://schemas.openxmlformats.org/officeDocument/2006/relationships/slide" Target="slides/slide65.xml"/><Relationship Id="rId83" Type="http://schemas.openxmlformats.org/officeDocument/2006/relationships/slide" Target="slides/slide87.xml"/><Relationship Id="rId88" Type="http://schemas.openxmlformats.org/officeDocument/2006/relationships/slide" Target="slides/slide92.xml"/><Relationship Id="rId111" Type="http://schemas.openxmlformats.org/officeDocument/2006/relationships/slide" Target="slides/slide115.xml"/><Relationship Id="rId15" Type="http://schemas.openxmlformats.org/officeDocument/2006/relationships/slide" Target="slides/slide18.xml"/><Relationship Id="rId36" Type="http://schemas.openxmlformats.org/officeDocument/2006/relationships/slide" Target="slides/slide39.xml"/><Relationship Id="rId57" Type="http://schemas.openxmlformats.org/officeDocument/2006/relationships/slide" Target="slides/slide60.xml"/><Relationship Id="rId106" Type="http://schemas.openxmlformats.org/officeDocument/2006/relationships/slide" Target="slides/slide110.xml"/><Relationship Id="rId127" Type="http://schemas.openxmlformats.org/officeDocument/2006/relationships/slide" Target="slides/slide131.xml"/><Relationship Id="rId10" Type="http://schemas.openxmlformats.org/officeDocument/2006/relationships/slide" Target="slides/slide12.xml"/><Relationship Id="rId31" Type="http://schemas.openxmlformats.org/officeDocument/2006/relationships/slide" Target="slides/slide34.xml"/><Relationship Id="rId52" Type="http://schemas.openxmlformats.org/officeDocument/2006/relationships/slide" Target="slides/slide55.xml"/><Relationship Id="rId73" Type="http://schemas.openxmlformats.org/officeDocument/2006/relationships/slide" Target="slides/slide76.xml"/><Relationship Id="rId78" Type="http://schemas.openxmlformats.org/officeDocument/2006/relationships/slide" Target="slides/slide82.xml"/><Relationship Id="rId94" Type="http://schemas.openxmlformats.org/officeDocument/2006/relationships/slide" Target="slides/slide98.xml"/><Relationship Id="rId99" Type="http://schemas.openxmlformats.org/officeDocument/2006/relationships/slide" Target="slides/slide103.xml"/><Relationship Id="rId101" Type="http://schemas.openxmlformats.org/officeDocument/2006/relationships/slide" Target="slides/slide105.xml"/><Relationship Id="rId122" Type="http://schemas.openxmlformats.org/officeDocument/2006/relationships/slide" Target="slides/slide126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26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36E3D-8083-41BB-BDF3-C8669003194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E5C5F-1622-4B64-A077-236CD1CAF51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9E434-FB80-4028-859E-4D63BBCE285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153-7328-4BD2-AD4F-C0D30645F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2020-05-05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BB40-2896-4A3A-94A8-A8BE8E6661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01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153-7328-4BD2-AD4F-C0D30645F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2020-05-05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BB40-2896-4A3A-94A8-A8BE8E6661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9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153-7328-4BD2-AD4F-C0D30645F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2020-05-05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BB40-2896-4A3A-94A8-A8BE8E6661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54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153-7328-4BD2-AD4F-C0D30645F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2020-05-05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BB40-2896-4A3A-94A8-A8BE8E6661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2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153-7328-4BD2-AD4F-C0D30645F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2020-05-05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BB40-2896-4A3A-94A8-A8BE8E6661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36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153-7328-4BD2-AD4F-C0D30645F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2020-05-05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BB40-2896-4A3A-94A8-A8BE8E6661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37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153-7328-4BD2-AD4F-C0D30645F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2020-05-05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BB40-2896-4A3A-94A8-A8BE8E6661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9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153-7328-4BD2-AD4F-C0D30645F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2020-05-05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BB40-2896-4A3A-94A8-A8BE8E6661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6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98F2B-71FF-423D-8506-3C19FFF3039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153-7328-4BD2-AD4F-C0D30645F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2020-05-05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BB40-2896-4A3A-94A8-A8BE8E6661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0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153-7328-4BD2-AD4F-C0D30645F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2020-05-05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BB40-2896-4A3A-94A8-A8BE8E6661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08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D153-7328-4BD2-AD4F-C0D30645F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2020-05-05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9BB40-2896-4A3A-94A8-A8BE8E6661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3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ABFF0-AD15-4C01-90ED-95845817A41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732DD-E356-4312-803D-0CE29FDA830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EC527-04B8-4037-97A7-4C3CDE1C55E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993AC-5B58-4FB6-92F0-E6826382AFA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7B1E5-356F-47C2-A84C-CE23260685D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91C8A-99DE-48AB-BB86-37CF6187A7E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46833-2419-4EE4-AAC8-93784BDA9E2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ravanrahnama.ir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Times New Roman" pitchFamily="18" charset="0"/>
              </a:defRPr>
            </a:lvl1pPr>
          </a:lstStyle>
          <a:p>
            <a:fld id="{5849FF61-BDD8-4287-8713-379372E9B858}" type="slidenum">
              <a:rPr lang="ar-SA"/>
              <a:pPr/>
              <a:t>‹#›</a:t>
            </a:fld>
            <a:endParaRPr lang="en-US"/>
          </a:p>
        </p:txBody>
      </p:sp>
      <p:pic>
        <p:nvPicPr>
          <p:cNvPr id="7" name="Picture 6" descr="logo2.png">
            <a:hlinkClick r:id="rId13"/>
          </p:cNvPr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83568" y="5949280"/>
            <a:ext cx="1675587" cy="4901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5E7D153-7328-4BD2-AD4F-C0D30645F2B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2020-05-05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379BB40-2896-4A3A-94A8-A8BE8E6661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86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111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" Target="slide11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" Target="slide119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" Target="slide124.xml"/><Relationship Id="rId2" Type="http://schemas.openxmlformats.org/officeDocument/2006/relationships/slide" Target="slide1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6.xml"/><Relationship Id="rId4" Type="http://schemas.openxmlformats.org/officeDocument/2006/relationships/slide" Target="slide12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" Target="slide12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12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12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" Target="slide12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39.xml"/><Relationship Id="rId4" Type="http://schemas.openxmlformats.org/officeDocument/2006/relationships/slide" Target="slide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8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8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slide" Target="slide9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" Target="slide102.xml"/><Relationship Id="rId7" Type="http://schemas.openxmlformats.org/officeDocument/2006/relationships/slide" Target="slide128.xml"/><Relationship Id="rId2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0.xml"/><Relationship Id="rId5" Type="http://schemas.openxmlformats.org/officeDocument/2006/relationships/slide" Target="slide117.xml"/><Relationship Id="rId4" Type="http://schemas.openxmlformats.org/officeDocument/2006/relationships/slide" Target="slide10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" Target="slide101.xml"/><Relationship Id="rId2" Type="http://schemas.openxmlformats.org/officeDocument/2006/relationships/slide" Target="slide100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zer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830" y="0"/>
            <a:ext cx="9147023" cy="6705600"/>
          </a:xfrm>
        </p:spPr>
      </p:pic>
    </p:spTree>
    <p:extLst>
      <p:ext uri="{BB962C8B-B14F-4D97-AF65-F5344CB8AC3E}">
        <p14:creationId xmlns:p14="http://schemas.microsoft.com/office/powerpoint/2010/main" val="17467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87680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b="1">
                <a:cs typeface="Times New Roman" pitchFamily="18" charset="0"/>
              </a:rPr>
              <a:t>فصل دوم</a:t>
            </a:r>
          </a:p>
          <a:p>
            <a:pPr algn="ctr">
              <a:buFontTx/>
              <a:buNone/>
            </a:pPr>
            <a:endParaRPr lang="fa-IR" sz="4800" b="1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4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تاريخچه، تعريف و قلمرو</a:t>
            </a:r>
          </a:p>
          <a:p>
            <a:pPr algn="ctr">
              <a:buFontTx/>
              <a:buNone/>
            </a:pPr>
            <a:r>
              <a:rPr lang="fa-IR" sz="4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روانشناسي كار</a:t>
            </a: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نظريه سه وجهي آلدرفر</a:t>
            </a:r>
            <a:br>
              <a:rPr lang="fa-IR" sz="4000" b="1">
                <a:cs typeface="Times New Roman" pitchFamily="18" charset="0"/>
              </a:rPr>
            </a:br>
            <a:r>
              <a:rPr lang="fa-IR" sz="3200" b="1">
                <a:cs typeface="Times New Roman" pitchFamily="18" charset="0"/>
              </a:rPr>
              <a:t>نيازهاي وابستگي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</a:t>
            </a:r>
            <a:r>
              <a:rPr lang="fa-IR" sz="2800" b="1">
                <a:cs typeface="Times New Roman" pitchFamily="18" charset="0"/>
              </a:rPr>
              <a:t>نظريه سه وجهي آلدرفر</a:t>
            </a:r>
            <a:r>
              <a:rPr lang="fa-IR" sz="2800">
                <a:cs typeface="Times New Roman" pitchFamily="18" charset="0"/>
              </a:rPr>
              <a:t>، نيازهاي وابستگي همان نيازهاي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مربوط به روابط بين افراد است.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نظريه سه وجهي آلدرفر</a:t>
            </a:r>
            <a:br>
              <a:rPr lang="fa-IR" sz="4000" b="1">
                <a:cs typeface="Times New Roman" pitchFamily="18" charset="0"/>
              </a:rPr>
            </a:br>
            <a:r>
              <a:rPr lang="fa-IR" sz="3200" b="1">
                <a:cs typeface="Times New Roman" pitchFamily="18" charset="0"/>
              </a:rPr>
              <a:t>نيازهاي رشد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</a:t>
            </a:r>
            <a:r>
              <a:rPr lang="fa-IR" sz="2800" b="1">
                <a:cs typeface="Times New Roman" pitchFamily="18" charset="0"/>
              </a:rPr>
              <a:t>نظريه سه وجهي آلدرفر</a:t>
            </a:r>
            <a:r>
              <a:rPr lang="fa-IR" sz="2800">
                <a:cs typeface="Times New Roman" pitchFamily="18" charset="0"/>
              </a:rPr>
              <a:t>، نيازهاي رشد مربوط به احتياج فرد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به رشد، پيشرفت و وصول به كمال است.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نظريه هاي موازنه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اصول نظريه هاي موازنه عبارتند از: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۱- افراد داراي اعتقادات معيني هستند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۲- اعتقادات افراد با يكديگر ارتباط دارند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۳- اعتقادات ممكن است با يكديگر </a:t>
            </a:r>
            <a:r>
              <a:rPr lang="ar-SA" b="1">
                <a:cs typeface="Times New Roman" pitchFamily="18" charset="0"/>
              </a:rPr>
              <a:t>سازگار</a:t>
            </a:r>
            <a:r>
              <a:rPr lang="ar-SA" sz="2800" b="1">
                <a:cs typeface="Times New Roman" pitchFamily="18" charset="0"/>
              </a:rPr>
              <a:t> يا </a:t>
            </a:r>
            <a:r>
              <a:rPr lang="ar-SA" b="1">
                <a:cs typeface="Times New Roman" pitchFamily="18" charset="0"/>
              </a:rPr>
              <a:t>ناسازگار</a:t>
            </a:r>
            <a:r>
              <a:rPr lang="ar-SA" sz="2800" b="1">
                <a:cs typeface="Times New Roman" pitchFamily="18" charset="0"/>
              </a:rPr>
              <a:t> باشند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	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fa-IR" sz="3600" b="1">
                <a:cs typeface="Times New Roman" pitchFamily="18" charset="0"/>
              </a:rPr>
              <a:t>پرسش:</a:t>
            </a:r>
          </a:p>
          <a:p>
            <a:pPr algn="r">
              <a:buFontTx/>
              <a:buNone/>
            </a:pPr>
            <a:endParaRPr lang="fa-IR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solidFill>
                  <a:srgbClr val="FF0000"/>
                </a:solidFill>
                <a:cs typeface="Times New Roman" pitchFamily="18" charset="0"/>
              </a:rPr>
              <a:t>طبق نظريه موازنه، نتيجه ناسازگاري اعتقادات چيست؟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3600" b="1">
                <a:cs typeface="Times New Roman" pitchFamily="18" charset="0"/>
                <a:hlinkClick r:id="" action="ppaction://hlinkshowjump?jump=nextslide"/>
              </a:rPr>
              <a:t>پاسخ:</a:t>
            </a:r>
            <a:endParaRPr lang="en-US" sz="36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اصول نظريه هاي موازنه</a:t>
            </a:r>
            <a:br>
              <a:rPr lang="fa-IR" sz="4000" b="1">
                <a:cs typeface="Times New Roman" pitchFamily="18" charset="0"/>
              </a:rPr>
            </a:br>
            <a:r>
              <a:rPr lang="fa-IR" sz="3200" b="1">
                <a:cs typeface="Times New Roman" pitchFamily="18" charset="0"/>
              </a:rPr>
              <a:t>ناسازگاري اعتقادات</a:t>
            </a:r>
            <a:endParaRPr lang="en-US" sz="3200" b="1">
              <a:cs typeface="Times New Roman" pitchFamily="18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fa-IR" sz="2800">
                <a:cs typeface="Times New Roman" pitchFamily="18" charset="0"/>
              </a:rPr>
              <a:t>طبق </a:t>
            </a:r>
            <a:r>
              <a:rPr lang="fa-IR" sz="2800" b="1">
                <a:cs typeface="Times New Roman" pitchFamily="18" charset="0"/>
              </a:rPr>
              <a:t>نظريه موازنه</a:t>
            </a:r>
            <a:r>
              <a:rPr lang="fa-IR" sz="2800">
                <a:cs typeface="Times New Roman" pitchFamily="18" charset="0"/>
              </a:rPr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fa-IR" b="1">
                <a:cs typeface="Times New Roman" pitchFamily="18" charset="0"/>
              </a:rPr>
              <a:t>ناسازگاري اعتقادات باعث نارضايتي و نارضايتي موجب تنش مي شود.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fa-IR" sz="2800" b="1">
                <a:solidFill>
                  <a:srgbClr val="FF0000"/>
                </a:solidFill>
                <a:cs typeface="Times New Roman" pitchFamily="18" charset="0"/>
              </a:rPr>
              <a:t>نتيجه اين تنش چيست؟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fa-IR" sz="2800" b="1">
              <a:solidFill>
                <a:srgbClr val="FF0000"/>
              </a:solidFill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fa-IR" sz="3600" b="1">
                <a:cs typeface="Times New Roman" pitchFamily="18" charset="0"/>
                <a:hlinkClick r:id="" action="ppaction://hlinkshowjump?jump=nextslide"/>
              </a:rPr>
              <a:t>پاسخ:</a:t>
            </a:r>
            <a:endParaRPr lang="en-US" sz="36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اصول نظريه هاي موازنه</a:t>
            </a:r>
            <a:br>
              <a:rPr lang="fa-IR" sz="4000" b="1">
                <a:cs typeface="Times New Roman" pitchFamily="18" charset="0"/>
              </a:rPr>
            </a:br>
            <a:r>
              <a:rPr lang="fa-IR" sz="3200" b="1">
                <a:cs typeface="Times New Roman" pitchFamily="18" charset="0"/>
              </a:rPr>
              <a:t>تنش ناسازگاري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</a:t>
            </a:r>
            <a:r>
              <a:rPr lang="fa-IR" sz="2800" b="1">
                <a:cs typeface="Times New Roman" pitchFamily="18" charset="0"/>
              </a:rPr>
              <a:t>نظريه موازنه</a:t>
            </a:r>
            <a:r>
              <a:rPr lang="fa-IR" sz="2800">
                <a:cs typeface="Times New Roman" pitchFamily="18" charset="0"/>
              </a:rPr>
              <a:t>، تنش ناشي ازناسازگاري اعتقادات، </a:t>
            </a:r>
            <a:r>
              <a:rPr lang="fa-IR" sz="2800" b="1">
                <a:cs typeface="Times New Roman" pitchFamily="18" charset="0"/>
              </a:rPr>
              <a:t>نيروزا</a:t>
            </a:r>
            <a:r>
              <a:rPr lang="fa-IR" sz="2800">
                <a:cs typeface="Times New Roman" pitchFamily="18" charset="0"/>
              </a:rPr>
              <a:t> است، و فرد را براي ايجاد سازگاري برمي انگيزد.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  <a:hlinkClick r:id="" action="ppaction://hlinkshowjump?jump=nextslide"/>
              </a:rPr>
              <a:t>بنابراين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اصول نظريه هاي موازنه</a:t>
            </a:r>
            <a:br>
              <a:rPr lang="fa-IR" sz="4000" b="1">
                <a:cs typeface="Times New Roman" pitchFamily="18" charset="0"/>
              </a:rPr>
            </a:br>
            <a:r>
              <a:rPr lang="fa-IR" sz="3200" b="1">
                <a:cs typeface="Times New Roman" pitchFamily="18" charset="0"/>
              </a:rPr>
              <a:t>نيروزايي تنش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</a:t>
            </a:r>
            <a:r>
              <a:rPr lang="fa-IR" sz="2800" b="1">
                <a:cs typeface="Times New Roman" pitchFamily="18" charset="0"/>
              </a:rPr>
              <a:t>نظريه هاي موازنه</a:t>
            </a:r>
            <a:r>
              <a:rPr lang="fa-IR" sz="2800">
                <a:cs typeface="Times New Roman" pitchFamily="18" charset="0"/>
              </a:rPr>
              <a:t>، نيروي حاصل از ناسازگاري اعتقادات، برانگيزاننده است.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  <a:hlinkClick r:id="" action="ppaction://hlinkshowjump?jump=nextslide"/>
              </a:rPr>
              <a:t>به طور خلاصه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خلاصه نظريه موازنه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ناسازگاري اعتقادات              تنش             توليد نيرو 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بر انگيختن فرد            فعاليت (كوشش)            سازگاري                      </a:t>
            </a:r>
            <a:endParaRPr lang="en-US" sz="2800">
              <a:cs typeface="Times New Roman" pitchFamily="18" charset="0"/>
            </a:endParaRPr>
          </a:p>
        </p:txBody>
      </p:sp>
      <p:sp>
        <p:nvSpPr>
          <p:cNvPr id="169988" name="AutoShape 4"/>
          <p:cNvSpPr>
            <a:spLocks noChangeArrowheads="1"/>
          </p:cNvSpPr>
          <p:nvPr/>
        </p:nvSpPr>
        <p:spPr bwMode="auto">
          <a:xfrm>
            <a:off x="5029200" y="31242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9989" name="AutoShape 5"/>
          <p:cNvSpPr>
            <a:spLocks noChangeArrowheads="1"/>
          </p:cNvSpPr>
          <p:nvPr/>
        </p:nvSpPr>
        <p:spPr bwMode="auto">
          <a:xfrm>
            <a:off x="3352800" y="3124200"/>
            <a:ext cx="835025" cy="228600"/>
          </a:xfrm>
          <a:prstGeom prst="leftArrow">
            <a:avLst>
              <a:gd name="adj1" fmla="val 50000"/>
              <a:gd name="adj2" fmla="val 9131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9990" name="AutoShape 6"/>
          <p:cNvSpPr>
            <a:spLocks noChangeArrowheads="1"/>
          </p:cNvSpPr>
          <p:nvPr/>
        </p:nvSpPr>
        <p:spPr bwMode="auto">
          <a:xfrm>
            <a:off x="1143000" y="31242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9991" name="AutoShape 7"/>
          <p:cNvSpPr>
            <a:spLocks noChangeArrowheads="1"/>
          </p:cNvSpPr>
          <p:nvPr/>
        </p:nvSpPr>
        <p:spPr bwMode="auto">
          <a:xfrm>
            <a:off x="5715000" y="36576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69992" name="AutoShape 8"/>
          <p:cNvSpPr>
            <a:spLocks noChangeArrowheads="1"/>
          </p:cNvSpPr>
          <p:nvPr/>
        </p:nvSpPr>
        <p:spPr bwMode="auto">
          <a:xfrm>
            <a:off x="2819400" y="36576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نظريه هاي موازنه</a:t>
            </a:r>
            <a:br>
              <a:rPr lang="fa-IR" sz="4000" b="1">
                <a:cs typeface="Times New Roman" pitchFamily="18" charset="0"/>
              </a:rPr>
            </a:br>
            <a:r>
              <a:rPr lang="fa-IR" sz="3200" b="1">
                <a:cs typeface="Times New Roman" pitchFamily="18" charset="0"/>
              </a:rPr>
              <a:t>نظريه برابري آدامز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دو اصطلاح در </a:t>
            </a:r>
            <a:r>
              <a:rPr lang="fa-IR" sz="2800" b="1">
                <a:cs typeface="Times New Roman" pitchFamily="18" charset="0"/>
              </a:rPr>
              <a:t>نظريه برابري آدامز</a:t>
            </a:r>
            <a:r>
              <a:rPr lang="fa-IR" sz="2800">
                <a:cs typeface="Times New Roman" pitchFamily="18" charset="0"/>
              </a:rPr>
              <a:t> به كار مي رود كه عبارتند از:</a:t>
            </a: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۱-</a:t>
            </a:r>
            <a:r>
              <a:rPr lang="ar-SA" b="1">
                <a:cs typeface="Times New Roman" pitchFamily="18" charset="0"/>
                <a:hlinkClick r:id="rId2" action="ppaction://hlinksldjump"/>
              </a:rPr>
              <a:t> </a:t>
            </a:r>
            <a:r>
              <a:rPr lang="ar-SA" sz="3600" b="1">
                <a:cs typeface="Times New Roman" pitchFamily="18" charset="0"/>
                <a:hlinkClick r:id="rId2" action="ppaction://hlinksldjump"/>
              </a:rPr>
              <a:t>ستاده</a:t>
            </a:r>
            <a:endParaRPr lang="ar-SA" sz="36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۲- </a:t>
            </a:r>
            <a:r>
              <a:rPr lang="ar-SA" sz="3600" b="1">
                <a:cs typeface="Times New Roman" pitchFamily="18" charset="0"/>
                <a:hlinkClick r:id="" action="ppaction://hlinkshowjump?jump=nextslide"/>
              </a:rPr>
              <a:t>داده</a:t>
            </a:r>
            <a:endParaRPr lang="en-US" sz="36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تعريف داده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</a:t>
            </a:r>
            <a:r>
              <a:rPr lang="fa-IR" sz="2800" b="1">
                <a:cs typeface="Times New Roman" pitchFamily="18" charset="0"/>
              </a:rPr>
              <a:t>نظريه برابري</a:t>
            </a:r>
            <a:r>
              <a:rPr lang="fa-IR" sz="2800">
                <a:cs typeface="Times New Roman" pitchFamily="18" charset="0"/>
              </a:rPr>
              <a:t>، آنچه كه فرد با انجام دادن وظايف شغلي خود در سازمان كار به دست مي آورد، ستاده ناميده مي شود.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400">
                <a:cs typeface="Times New Roman" pitchFamily="18" charset="0"/>
                <a:hlinkClick r:id="" action="ppaction://hlinkshowjump?jump=nextslide"/>
              </a:rPr>
              <a:t>مثال</a:t>
            </a:r>
            <a:r>
              <a:rPr lang="fa-IR" sz="2400">
                <a:cs typeface="Times New Roman" pitchFamily="18" charset="0"/>
              </a:rPr>
              <a:t>: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تعريف روانشناسي كار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روانشناسي كار</a:t>
            </a:r>
            <a:r>
              <a:rPr lang="fa-IR" sz="2800">
                <a:cs typeface="Times New Roman" pitchFamily="18" charset="0"/>
              </a:rPr>
              <a:t> رشته اي از روانشناسي است كه رفتار آدمي در رابطه با كار را مورد مطالعه قرار مي دهد.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  <a:hlinkClick r:id="" action="ppaction://hlinkshowjump?jump=nextslide"/>
              </a:rPr>
              <a:t>هدف اصلي روانشناسي كار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داده. </a:t>
            </a:r>
            <a:r>
              <a:rPr lang="fa-IR" sz="3200" b="1" i="1">
                <a:cs typeface="Times New Roman" pitchFamily="18" charset="0"/>
              </a:rPr>
              <a:t>مثال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</a:t>
            </a:r>
            <a:r>
              <a:rPr lang="fa-IR" sz="2800" b="1">
                <a:cs typeface="Times New Roman" pitchFamily="18" charset="0"/>
              </a:rPr>
              <a:t>نظريه برابري</a:t>
            </a:r>
            <a:r>
              <a:rPr lang="fa-IR" sz="2800">
                <a:cs typeface="Times New Roman" pitchFamily="18" charset="0"/>
              </a:rPr>
              <a:t>، حقوق، پاداش، مقام و خانه سازماني در مجموعه اي از امكانات قرار مي گيرد كه در قبال فعاليت هاي حرفه اي كاركنان به آنان تعلق مي گيرد </a:t>
            </a:r>
            <a:r>
              <a:rPr lang="fa-IR" sz="2800" b="1">
                <a:cs typeface="Times New Roman" pitchFamily="18" charset="0"/>
              </a:rPr>
              <a:t>داده</a:t>
            </a:r>
            <a:r>
              <a:rPr lang="fa-IR" sz="2800">
                <a:cs typeface="Times New Roman" pitchFamily="18" charset="0"/>
              </a:rPr>
              <a:t> ناميده مي شود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تعريف ستاده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</a:t>
            </a:r>
            <a:r>
              <a:rPr lang="fa-IR" sz="2800" b="1">
                <a:cs typeface="Times New Roman" pitchFamily="18" charset="0"/>
              </a:rPr>
              <a:t>نظريه برابري</a:t>
            </a:r>
            <a:r>
              <a:rPr lang="fa-IR" sz="2800">
                <a:cs typeface="Times New Roman" pitchFamily="18" charset="0"/>
              </a:rPr>
              <a:t>، آنچه كه فرد براي به انجام رساندن وظايف شغلي خود به كار مي بندد، </a:t>
            </a:r>
            <a:r>
              <a:rPr lang="fa-IR" sz="2800" b="1">
                <a:cs typeface="Times New Roman" pitchFamily="18" charset="0"/>
              </a:rPr>
              <a:t>داده</a:t>
            </a:r>
            <a:r>
              <a:rPr lang="fa-IR" sz="2800">
                <a:cs typeface="Times New Roman" pitchFamily="18" charset="0"/>
              </a:rPr>
              <a:t> ناميده مي شود.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400">
                <a:cs typeface="Times New Roman" pitchFamily="18" charset="0"/>
                <a:hlinkClick r:id="" action="ppaction://hlinkshowjump?jump=nextslide"/>
              </a:rPr>
              <a:t>مثال</a:t>
            </a:r>
            <a:r>
              <a:rPr lang="fa-IR" sz="2400">
                <a:cs typeface="Times New Roman" pitchFamily="18" charset="0"/>
              </a:rPr>
              <a:t>: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داده. </a:t>
            </a:r>
            <a:r>
              <a:rPr lang="fa-IR" sz="3200" b="1" i="1">
                <a:cs typeface="Times New Roman" pitchFamily="18" charset="0"/>
              </a:rPr>
              <a:t>مثال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</a:t>
            </a:r>
            <a:r>
              <a:rPr lang="fa-IR" sz="2800" b="1">
                <a:cs typeface="Times New Roman" pitchFamily="18" charset="0"/>
              </a:rPr>
              <a:t>نظريه برابري</a:t>
            </a:r>
            <a:r>
              <a:rPr lang="fa-IR" sz="2800">
                <a:cs typeface="Times New Roman" pitchFamily="18" charset="0"/>
              </a:rPr>
              <a:t>، تجربه، مهارت ها، نيروي جسماني، نيروي فكر و استعدادها در مجموعه اي از داده هاي فرد براي انجام وظايف شغلي قرار مي گيرد.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نظريه برابري آدامز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</a:t>
            </a:r>
            <a:r>
              <a:rPr lang="fa-IR" sz="2800" b="1">
                <a:cs typeface="Times New Roman" pitchFamily="18" charset="0"/>
              </a:rPr>
              <a:t>نظريه برابري آدامز</a:t>
            </a:r>
            <a:r>
              <a:rPr lang="fa-IR" sz="2800">
                <a:cs typeface="Times New Roman" pitchFamily="18" charset="0"/>
              </a:rPr>
              <a:t>، كاركنان </a:t>
            </a:r>
            <a:r>
              <a:rPr lang="fa-IR" b="1">
                <a:cs typeface="Times New Roman" pitchFamily="18" charset="0"/>
              </a:rPr>
              <a:t>داده </a:t>
            </a:r>
            <a:r>
              <a:rPr lang="fa-IR" sz="2800">
                <a:cs typeface="Times New Roman" pitchFamily="18" charset="0"/>
              </a:rPr>
              <a:t>هاي خود را با </a:t>
            </a:r>
            <a:r>
              <a:rPr lang="fa-IR" b="1">
                <a:cs typeface="Times New Roman" pitchFamily="18" charset="0"/>
              </a:rPr>
              <a:t>داده </a:t>
            </a:r>
            <a:r>
              <a:rPr lang="fa-IR" sz="2800">
                <a:cs typeface="Times New Roman" pitchFamily="18" charset="0"/>
              </a:rPr>
              <a:t>هاي ديگران مقايسه مي كند. بنابراين دو حالت اتفاق مي افتد: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۱- بين داده هاي خود و داده هاي ديگران </a:t>
            </a:r>
            <a:r>
              <a:rPr lang="ar-SA" sz="3600" b="1" i="1">
                <a:cs typeface="Times New Roman" pitchFamily="18" charset="0"/>
                <a:hlinkClick r:id="" action="ppaction://hlinkshowjump?jump=nextslide"/>
              </a:rPr>
              <a:t>برابري</a:t>
            </a:r>
            <a:r>
              <a:rPr lang="ar-SA" sz="2800" b="1" i="1">
                <a:cs typeface="Times New Roman" pitchFamily="18" charset="0"/>
              </a:rPr>
              <a:t> </a:t>
            </a:r>
            <a:r>
              <a:rPr lang="ar-SA" sz="2800" b="1">
                <a:cs typeface="Times New Roman" pitchFamily="18" charset="0"/>
              </a:rPr>
              <a:t>وجود دارد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۲- بين داده هاي خود و ديگران </a:t>
            </a:r>
            <a:r>
              <a:rPr lang="ar-SA" sz="3600" b="1" i="1">
                <a:cs typeface="Times New Roman" pitchFamily="18" charset="0"/>
                <a:hlinkClick r:id="rId2" action="ppaction://hlinksldjump"/>
              </a:rPr>
              <a:t>نابرابري</a:t>
            </a:r>
            <a:r>
              <a:rPr lang="ar-SA" sz="2800" b="1">
                <a:cs typeface="Times New Roman" pitchFamily="18" charset="0"/>
              </a:rPr>
              <a:t> است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 build="p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>
                <a:cs typeface="Times New Roman" pitchFamily="18" charset="0"/>
              </a:rPr>
              <a:t>۱- برابري داده ها</a:t>
            </a:r>
            <a:endParaRPr lang="en-US" sz="4000" b="1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بر اساس </a:t>
            </a:r>
            <a:r>
              <a:rPr lang="fa-IR" sz="2800" b="1">
                <a:cs typeface="Times New Roman" pitchFamily="18" charset="0"/>
              </a:rPr>
              <a:t>نظريه برابري</a:t>
            </a:r>
            <a:r>
              <a:rPr lang="fa-IR" sz="2800">
                <a:cs typeface="Times New Roman" pitchFamily="18" charset="0"/>
              </a:rPr>
              <a:t>، در صورتي كه بين داده هاي خود و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داده هاي ديگري برابري وجود داشته باشد، رضايت حاصل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مي شود (تنش وجود ندارد)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  <a:hlinkClick r:id="" action="ppaction://hlinkshowjump?jump=nextslide"/>
              </a:rPr>
              <a:t>اما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>
                <a:cs typeface="Times New Roman" pitchFamily="18" charset="0"/>
              </a:rPr>
              <a:t>۲- نا برابري داده ها</a:t>
            </a:r>
            <a:endParaRPr lang="en-US" sz="4000" b="1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بر اساس نظريه برابري، در صورتي كه بين داده هاي خود و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داده هاي ديگري نابرابري احساس شود، تنش پديد مي آيد.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b="1">
                <a:solidFill>
                  <a:srgbClr val="FF0000"/>
                </a:solidFill>
                <a:cs typeface="Times New Roman" pitchFamily="18" charset="0"/>
              </a:rPr>
              <a:t>پرسش: نتيجه اين تنش چيست؟</a:t>
            </a:r>
          </a:p>
          <a:p>
            <a:pPr algn="r">
              <a:buFontTx/>
              <a:buNone/>
            </a:pPr>
            <a:endParaRPr lang="fa-IR" b="1">
              <a:solidFill>
                <a:srgbClr val="FF0000"/>
              </a:solidFill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b="1">
                <a:cs typeface="Times New Roman" pitchFamily="18" charset="0"/>
                <a:hlinkClick r:id="" action="ppaction://hlinkshowjump?jump=nextslide"/>
              </a:rPr>
              <a:t>پاسخ</a:t>
            </a:r>
            <a:r>
              <a:rPr lang="fa-IR" b="1">
                <a:cs typeface="Times New Roman" pitchFamily="18" charset="0"/>
              </a:rPr>
              <a:t>:</a:t>
            </a:r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تنش ناشي از نابرابري داده ها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تنش حاصل از نابرابري داده هاي خود و ديگري، فرد را براي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كاهش </a:t>
            </a:r>
            <a:r>
              <a:rPr lang="fa-IR" b="1">
                <a:cs typeface="Times New Roman" pitchFamily="18" charset="0"/>
              </a:rPr>
              <a:t>داده</a:t>
            </a:r>
            <a:r>
              <a:rPr lang="fa-IR" sz="2800">
                <a:cs typeface="Times New Roman" pitchFamily="18" charset="0"/>
              </a:rPr>
              <a:t> هاي خود، و در مواردي، افزايش </a:t>
            </a:r>
            <a:r>
              <a:rPr lang="fa-IR" b="1">
                <a:cs typeface="Times New Roman" pitchFamily="18" charset="0"/>
              </a:rPr>
              <a:t>داده</a:t>
            </a:r>
            <a:r>
              <a:rPr lang="fa-IR" sz="2800">
                <a:cs typeface="Times New Roman" pitchFamily="18" charset="0"/>
              </a:rPr>
              <a:t> هاي خود به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سازمان فعال مي كند.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نظريه هاي انگيزشي</a:t>
            </a:r>
            <a:br>
              <a:rPr lang="fa-IR" sz="4000" b="1">
                <a:cs typeface="Times New Roman" pitchFamily="18" charset="0"/>
              </a:rPr>
            </a:br>
            <a:r>
              <a:rPr lang="ar-SA" sz="3200" b="1">
                <a:cs typeface="Times New Roman" pitchFamily="18" charset="0"/>
              </a:rPr>
              <a:t>۴- نظريه دو عاملي هرزبرگ</a:t>
            </a:r>
            <a:endParaRPr lang="en-US" sz="3200" b="1">
              <a:cs typeface="Times New Roman" pitchFamily="18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بر اساس </a:t>
            </a:r>
            <a:r>
              <a:rPr lang="fa-IR" sz="2800" b="1">
                <a:cs typeface="Times New Roman" pitchFamily="18" charset="0"/>
              </a:rPr>
              <a:t>نظريه دوعاملي هرزبرگ</a:t>
            </a:r>
            <a:r>
              <a:rPr lang="fa-IR" sz="2800">
                <a:cs typeface="Times New Roman" pitchFamily="18" charset="0"/>
              </a:rPr>
              <a:t>، رفتار كاركنان در سازمان تحت تاثير دو دسته عوامل قرار دارد:</a:t>
            </a: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۱- </a:t>
            </a:r>
            <a:r>
              <a:rPr lang="ar-SA" b="1">
                <a:cs typeface="Times New Roman" pitchFamily="18" charset="0"/>
                <a:hlinkClick r:id="" action="ppaction://hlinkshowjump?jump=nextslide"/>
              </a:rPr>
              <a:t>عوامل انگيزشي</a:t>
            </a:r>
            <a:endParaRPr lang="ar-SA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۲</a:t>
            </a:r>
            <a:r>
              <a:rPr lang="fa-IR" b="1">
                <a:cs typeface="Times New Roman" pitchFamily="18" charset="0"/>
              </a:rPr>
              <a:t> – </a:t>
            </a:r>
            <a:r>
              <a:rPr lang="fa-IR" b="1">
                <a:cs typeface="Times New Roman" pitchFamily="18" charset="0"/>
                <a:hlinkClick r:id="rId2" action="ppaction://hlinksldjump"/>
              </a:rPr>
              <a:t>عوامل ابقا </a:t>
            </a:r>
            <a:r>
              <a:rPr lang="fa-IR" b="1">
                <a:cs typeface="Times New Roman" pitchFamily="18" charset="0"/>
              </a:rPr>
              <a:t>( يا بهداشت)</a:t>
            </a:r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>
                <a:cs typeface="Times New Roman" pitchFamily="18" charset="0"/>
              </a:rPr>
              <a:t>نظريه دو عاملي هرزبرگ</a:t>
            </a:r>
            <a:br>
              <a:rPr lang="ar-SA" sz="4000" b="1">
                <a:cs typeface="Times New Roman" pitchFamily="18" charset="0"/>
              </a:rPr>
            </a:br>
            <a:r>
              <a:rPr lang="ar-SA" sz="3200" b="1">
                <a:cs typeface="Times New Roman" pitchFamily="18" charset="0"/>
              </a:rPr>
              <a:t>عوامل انگيزشي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بر اساس </a:t>
            </a:r>
            <a:r>
              <a:rPr lang="fa-IR" sz="2800" b="1">
                <a:cs typeface="Times New Roman" pitchFamily="18" charset="0"/>
              </a:rPr>
              <a:t>نظريه دوعاملي</a:t>
            </a:r>
            <a:r>
              <a:rPr lang="fa-IR" sz="2800">
                <a:cs typeface="Times New Roman" pitchFamily="18" charset="0"/>
              </a:rPr>
              <a:t>، عوامل انگيزشي، عواملي هستند كه به احساس رضايت كاركنان منجر مي شود.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sz="4000" b="1">
                <a:cs typeface="Times New Roman" pitchFamily="18" charset="0"/>
              </a:rPr>
              <a:t>نظريه دو عاملي هرزبرگ</a:t>
            </a:r>
            <a:br>
              <a:rPr lang="ar-SA" sz="4000" b="1">
                <a:cs typeface="Times New Roman" pitchFamily="18" charset="0"/>
              </a:rPr>
            </a:br>
            <a:r>
              <a:rPr lang="ar-SA" sz="3200" b="1">
                <a:cs typeface="Times New Roman" pitchFamily="18" charset="0"/>
              </a:rPr>
              <a:t>۲- عوامل ابقا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بر اساس </a:t>
            </a:r>
            <a:r>
              <a:rPr lang="fa-IR" sz="2800" b="1">
                <a:cs typeface="Times New Roman" pitchFamily="18" charset="0"/>
              </a:rPr>
              <a:t>نظريه دوعاملي</a:t>
            </a:r>
            <a:r>
              <a:rPr lang="fa-IR" sz="2800">
                <a:cs typeface="Times New Roman" pitchFamily="18" charset="0"/>
              </a:rPr>
              <a:t>، عوامل ابقا، عواملي هستند كه منجر به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نارضايتي كاركنان مي شود. در صورت مناسب بودن عوامل ابقا،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فرد در شغل خود باقي مي ماند و از ترك سازمان خود خودداري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مي كند.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هدف اصلي روانشناس كار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733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هدف اصلي روانشناس كار، مطالعه و كاربرد آن دسته از اصول و يافته هاي علم روانشناسي است كه در رابطه بين انسان و كار او اثر مي گذارد.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  <a:hlinkClick r:id="" action="ppaction://hlinkshowjump?jump=nextslide"/>
              </a:rPr>
              <a:t>قلمرو روانشناسي كار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نظريه هاي انگيزشي</a:t>
            </a:r>
            <a:br>
              <a:rPr lang="fa-IR" sz="4000" b="1">
                <a:cs typeface="Times New Roman" pitchFamily="18" charset="0"/>
              </a:rPr>
            </a:br>
            <a:r>
              <a:rPr lang="ar-SA" sz="3200" b="1">
                <a:cs typeface="Times New Roman" pitchFamily="18" charset="0"/>
              </a:rPr>
              <a:t>۵- نظريه انتظار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در </a:t>
            </a:r>
            <a:r>
              <a:rPr lang="fa-IR" sz="2800" b="1">
                <a:cs typeface="Times New Roman" pitchFamily="18" charset="0"/>
              </a:rPr>
              <a:t>نظريه انتظار</a:t>
            </a:r>
            <a:r>
              <a:rPr lang="fa-IR" sz="2800">
                <a:cs typeface="Times New Roman" pitchFamily="18" charset="0"/>
              </a:rPr>
              <a:t> پنج مفهوم اصلي وجود دارد:</a:t>
            </a: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  <a:hlinkClick r:id="" action="ppaction://hlinkshowjump?jump=nextslide"/>
              </a:rPr>
              <a:t>۱- نتايج شغلي</a:t>
            </a:r>
            <a:endParaRPr lang="ar-SA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  <a:hlinkClick r:id="rId2" action="ppaction://hlinksldjump"/>
              </a:rPr>
              <a:t>۲- بردار</a:t>
            </a:r>
            <a:endParaRPr lang="ar-SA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  <a:hlinkClick r:id="rId3" action="ppaction://hlinksldjump"/>
              </a:rPr>
              <a:t>۳- وسيله</a:t>
            </a:r>
            <a:endParaRPr lang="ar-SA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  <a:hlinkClick r:id="rId4" action="ppaction://hlinksldjump"/>
              </a:rPr>
              <a:t>۴- انتظار</a:t>
            </a:r>
            <a:endParaRPr lang="ar-SA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  <a:hlinkClick r:id="rId5" action="ppaction://hlinksldjump"/>
              </a:rPr>
              <a:t>۵- نيرو</a:t>
            </a:r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مفاهيم نظريه انتظار</a:t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sz="4000">
                <a:cs typeface="Times New Roman" pitchFamily="18" charset="0"/>
              </a:rPr>
              <a:t>۱</a:t>
            </a:r>
            <a:r>
              <a:rPr lang="ar-SA" sz="3200" b="1">
                <a:cs typeface="Times New Roman" pitchFamily="18" charset="0"/>
              </a:rPr>
              <a:t>- نتايج شغلي</a:t>
            </a:r>
            <a:endParaRPr lang="en-US" sz="3200" b="1">
              <a:cs typeface="Times New Roman" pitchFamily="18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</a:t>
            </a:r>
            <a:r>
              <a:rPr lang="fa-IR" sz="2800" b="1">
                <a:cs typeface="Times New Roman" pitchFamily="18" charset="0"/>
              </a:rPr>
              <a:t>نظريه انتظار</a:t>
            </a:r>
            <a:r>
              <a:rPr lang="fa-IR" sz="2800">
                <a:cs typeface="Times New Roman" pitchFamily="18" charset="0"/>
              </a:rPr>
              <a:t>، منظور از </a:t>
            </a:r>
            <a:r>
              <a:rPr lang="fa-IR" b="1">
                <a:cs typeface="Times New Roman" pitchFamily="18" charset="0"/>
              </a:rPr>
              <a:t>نتايج شغلي</a:t>
            </a:r>
            <a:r>
              <a:rPr lang="fa-IR" sz="2800">
                <a:cs typeface="Times New Roman" pitchFamily="18" charset="0"/>
              </a:rPr>
              <a:t>، همه آن پاداشهايي است كه سازمان مي تواند براي كاركنان فراهم آورد.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400">
                <a:cs typeface="Times New Roman" pitchFamily="18" charset="0"/>
                <a:hlinkClick r:id="rId2" action="ppaction://hlinksldjump"/>
              </a:rPr>
              <a:t>بردار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مفاهيم نظريه انتظار</a:t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sz="3200" b="1">
                <a:cs typeface="Times New Roman" pitchFamily="18" charset="0"/>
              </a:rPr>
              <a:t>۲- بردار</a:t>
            </a:r>
            <a:endParaRPr lang="en-US" sz="3200" b="1">
              <a:cs typeface="Times New Roman" pitchFamily="18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در </a:t>
            </a:r>
            <a:r>
              <a:rPr lang="fa-IR" sz="2800" b="1">
                <a:cs typeface="Times New Roman" pitchFamily="18" charset="0"/>
              </a:rPr>
              <a:t>نظريه انتظار</a:t>
            </a:r>
            <a:r>
              <a:rPr lang="fa-IR" sz="2800">
                <a:cs typeface="Times New Roman" pitchFamily="18" charset="0"/>
              </a:rPr>
              <a:t>، </a:t>
            </a:r>
            <a:r>
              <a:rPr lang="fa-IR" sz="2800" b="1">
                <a:cs typeface="Times New Roman" pitchFamily="18" charset="0"/>
              </a:rPr>
              <a:t>بردار</a:t>
            </a:r>
            <a:r>
              <a:rPr lang="fa-IR" sz="2800">
                <a:cs typeface="Times New Roman" pitchFamily="18" charset="0"/>
              </a:rPr>
              <a:t> به احساسات يا جهتگيري عاطفي فرد نسبت به نتيجه اي خاص، گفته مي شود.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400">
                <a:cs typeface="Times New Roman" pitchFamily="18" charset="0"/>
                <a:hlinkClick r:id="" action="ppaction://hlinkshowjump?jump=nextslide"/>
              </a:rPr>
              <a:t>به عبارت ديگر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مفاهيم نظريه انتظار</a:t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sz="3200" b="1">
                <a:cs typeface="Times New Roman" pitchFamily="18" charset="0"/>
              </a:rPr>
              <a:t>۲- بردار</a:t>
            </a:r>
            <a:endParaRPr lang="en-US" sz="3200" b="1">
              <a:cs typeface="Times New Roman" pitchFamily="18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در </a:t>
            </a:r>
            <a:r>
              <a:rPr lang="fa-IR" sz="2800" b="1">
                <a:cs typeface="Times New Roman" pitchFamily="18" charset="0"/>
              </a:rPr>
              <a:t>نظريه انتظار</a:t>
            </a:r>
            <a:r>
              <a:rPr lang="fa-IR" sz="2800">
                <a:cs typeface="Times New Roman" pitchFamily="18" charset="0"/>
              </a:rPr>
              <a:t>، منظور از </a:t>
            </a:r>
            <a:r>
              <a:rPr lang="fa-IR" b="1">
                <a:cs typeface="Times New Roman" pitchFamily="18" charset="0"/>
              </a:rPr>
              <a:t>بردار</a:t>
            </a:r>
            <a:r>
              <a:rPr lang="fa-IR" sz="2800">
                <a:cs typeface="Times New Roman" pitchFamily="18" charset="0"/>
              </a:rPr>
              <a:t>، آرزوي فرد براي نتيجه اي خاص است.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400">
                <a:cs typeface="Times New Roman" pitchFamily="18" charset="0"/>
                <a:hlinkClick r:id="rId2" action="ppaction://hlinksldjump"/>
              </a:rPr>
              <a:t>وسيله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مفاهيم نظريه انتظار</a:t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sz="3200" b="1">
                <a:cs typeface="Times New Roman" pitchFamily="18" charset="0"/>
              </a:rPr>
              <a:t>۳- وسيله</a:t>
            </a:r>
            <a:endParaRPr lang="en-US" sz="3200" b="1">
              <a:cs typeface="Times New Roman" pitchFamily="18" charset="0"/>
            </a:endParaRP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در </a:t>
            </a:r>
            <a:r>
              <a:rPr lang="fa-IR" sz="2800" b="1">
                <a:cs typeface="Times New Roman" pitchFamily="18" charset="0"/>
              </a:rPr>
              <a:t>نظريه انتظار</a:t>
            </a:r>
            <a:r>
              <a:rPr lang="fa-IR" sz="2800">
                <a:cs typeface="Times New Roman" pitchFamily="18" charset="0"/>
              </a:rPr>
              <a:t>، منظور از </a:t>
            </a:r>
            <a:r>
              <a:rPr lang="fa-IR" b="1">
                <a:cs typeface="Times New Roman" pitchFamily="18" charset="0"/>
              </a:rPr>
              <a:t>وسيله</a:t>
            </a:r>
            <a:r>
              <a:rPr lang="fa-IR" sz="2800">
                <a:cs typeface="Times New Roman" pitchFamily="18" charset="0"/>
              </a:rPr>
              <a:t>، ميزان يا درجه ادراك شده همبستگي بين عملكرد شغلي و نتايج حاصل از آن يا همراهي عملكرد با نتيجه است.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400">
                <a:cs typeface="Times New Roman" pitchFamily="18" charset="0"/>
                <a:hlinkClick r:id="rId2" action="ppaction://hlinksldjump"/>
              </a:rPr>
              <a:t>انتظار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مفاهيم نظريه انتظار</a:t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sz="3200" b="1">
                <a:cs typeface="Times New Roman" pitchFamily="18" charset="0"/>
              </a:rPr>
              <a:t>۴- انتظار</a:t>
            </a:r>
            <a:endParaRPr lang="en-US" sz="3200" b="1">
              <a:cs typeface="Times New Roman" pitchFamily="18" charset="0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در </a:t>
            </a:r>
            <a:r>
              <a:rPr lang="fa-IR" sz="2800" b="1">
                <a:cs typeface="Times New Roman" pitchFamily="18" charset="0"/>
              </a:rPr>
              <a:t>نظريه انتظار</a:t>
            </a:r>
            <a:r>
              <a:rPr lang="fa-IR" sz="2800">
                <a:cs typeface="Times New Roman" pitchFamily="18" charset="0"/>
              </a:rPr>
              <a:t>، به همبستگي يا رابطه ادراك شده بين تلاش و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كوشش فرد و نتيجه حاصل از آن </a:t>
            </a:r>
            <a:r>
              <a:rPr lang="fa-IR" sz="2800" b="1">
                <a:cs typeface="Times New Roman" pitchFamily="18" charset="0"/>
              </a:rPr>
              <a:t>انتظار</a:t>
            </a:r>
            <a:r>
              <a:rPr lang="fa-IR" sz="2800">
                <a:cs typeface="Times New Roman" pitchFamily="18" charset="0"/>
              </a:rPr>
              <a:t> گفته مي شود.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400">
                <a:cs typeface="Times New Roman" pitchFamily="18" charset="0"/>
                <a:hlinkClick r:id="rId2" action="ppaction://hlinksldjump"/>
              </a:rPr>
              <a:t>جاذبه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مفاهيم نظريه انتظار</a:t>
            </a:r>
            <a:br>
              <a:rPr lang="fa-IR" sz="4000" b="1">
                <a:cs typeface="Times New Roman" pitchFamily="18" charset="0"/>
              </a:rPr>
            </a:br>
            <a:r>
              <a:rPr lang="ar-SA" sz="3200" b="1">
                <a:cs typeface="Times New Roman" pitchFamily="18" charset="0"/>
              </a:rPr>
              <a:t>۵- جاذبه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7772400" cy="2895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در</a:t>
            </a:r>
            <a:r>
              <a:rPr lang="fa-IR" sz="2800" b="1">
                <a:cs typeface="Times New Roman" pitchFamily="18" charset="0"/>
              </a:rPr>
              <a:t> نظريه انتظار</a:t>
            </a:r>
            <a:r>
              <a:rPr lang="fa-IR" sz="2800">
                <a:cs typeface="Times New Roman" pitchFamily="18" charset="0"/>
              </a:rPr>
              <a:t>، </a:t>
            </a:r>
            <a:r>
              <a:rPr lang="fa-IR" b="1">
                <a:cs typeface="Times New Roman" pitchFamily="18" charset="0"/>
              </a:rPr>
              <a:t>نيرو</a:t>
            </a:r>
            <a:r>
              <a:rPr lang="fa-IR" sz="2800">
                <a:cs typeface="Times New Roman" pitchFamily="18" charset="0"/>
              </a:rPr>
              <a:t> يعني ميزان تلاش يا فشاري كه در درون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فرد وجود دارد و در صورت انگيخته شدن آزاد خواهد شد.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400">
                <a:cs typeface="Times New Roman" pitchFamily="18" charset="0"/>
                <a:hlinkClick r:id="" action="ppaction://hlinkshowjump?jump=nextslide"/>
              </a:rPr>
              <a:t>بنابراين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جاذبه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نظريه انتظار:</a:t>
            </a:r>
          </a:p>
          <a:p>
            <a:pPr algn="ctr">
              <a:buFontTx/>
              <a:buNone/>
            </a:pPr>
            <a:r>
              <a:rPr lang="fa-IR" b="1">
                <a:cs typeface="Times New Roman" pitchFamily="18" charset="0"/>
              </a:rPr>
              <a:t>هرچه نيرو بيشتر باشد، انگيزش نيز زيادتر خواهد بود.</a:t>
            </a:r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انگيزه پيشرفت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انگيزه پيشرفت</a:t>
            </a:r>
            <a:r>
              <a:rPr lang="fa-IR" sz="2800">
                <a:cs typeface="Times New Roman" pitchFamily="18" charset="0"/>
              </a:rPr>
              <a:t> نشان دهنده: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تمايل براي انجام كار،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سازمان دادن به محيط،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فائق آمدن بر موانع،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سبقت جستن از ديگران و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رقابت كردن از طريق صرف كوشش بسيار است.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عوامل برانگيزاننده رفتار در كاركنان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۱- هدفهاي سازمان تعيين شوند و به آگاهي كاركنان برسد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۲- با ارزشيابي مداوم رفتار، كاركنان را از ميزان وصول به هدف     آگاه كنيم 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۳- شركت دادن كاركنان در تصميم گيري ها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۴- پاداش دادن به رفتارهاي مطلوب و پيشرونده كاركنان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قلمرو روانشناسي كار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fa-IR" sz="2800">
                <a:cs typeface="Times New Roman" pitchFamily="18" charset="0"/>
              </a:rPr>
              <a:t>قلمرو روانشناسي كار به دو زمينه مربوط مي شود: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۱- كار و ارتباطي كه با رفتار آدمي دارد را مطالعه و بررسي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مي كند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۲- قوانين و يافته هاي روانشناسي را براي به حداقل رساندن مشكلات انسان در جريان كار، به كار مي بندد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ar-SA" sz="2800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400">
                <a:cs typeface="Times New Roman" pitchFamily="18" charset="0"/>
                <a:hlinkClick r:id="" action="ppaction://hlinkshowjump?jump=nextslide"/>
              </a:rPr>
              <a:t>كوشش اصلي روانشناس كار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	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26720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b="1">
                <a:cs typeface="Times New Roman" pitchFamily="18" charset="0"/>
              </a:rPr>
              <a:t>فصل دوازدهم</a:t>
            </a:r>
          </a:p>
          <a:p>
            <a:pPr algn="ctr">
              <a:buFontTx/>
              <a:buNone/>
            </a:pPr>
            <a:endParaRPr lang="fa-IR" sz="4800" b="1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4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نقش زنان در كار </a:t>
            </a:r>
          </a:p>
          <a:p>
            <a:pPr algn="ctr">
              <a:buFontTx/>
              <a:buNone/>
            </a:pPr>
            <a:r>
              <a:rPr lang="fa-IR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و</a:t>
            </a:r>
          </a:p>
          <a:p>
            <a:pPr algn="ctr">
              <a:buFontTx/>
              <a:buNone/>
            </a:pPr>
            <a:r>
              <a:rPr lang="fa-IR" sz="4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آثار آن</a:t>
            </a: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جنسيت و مديريت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/>
              <a:t>از تحقيقات مختلف در زمينه رابطه جنسيت و مديريت مي توان نتيجه گرفت كه</a:t>
            </a:r>
          </a:p>
          <a:p>
            <a:pPr algn="ctr">
              <a:buFontTx/>
              <a:buNone/>
            </a:pPr>
            <a:r>
              <a:rPr lang="fa-IR" sz="3600" b="1"/>
              <a:t>عملكرد مديريتي بسيار خوب، ضعيف و متوسط به طور يكسان در ميان زنان و مردان وجود دارد</a:t>
            </a:r>
            <a:r>
              <a:rPr lang="fa-IR" b="1"/>
              <a:t>.</a:t>
            </a:r>
            <a:r>
              <a:rPr lang="fa-IR" sz="2800"/>
              <a:t>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/>
              <a:t>علل كم رنگ بودن نقش زنان ايران در</a:t>
            </a:r>
            <a:br>
              <a:rPr lang="fa-IR" sz="4000" b="1"/>
            </a:br>
            <a:r>
              <a:rPr lang="fa-IR" sz="4000" b="1"/>
              <a:t>بهره وري  ملي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fa-IR" sz="2800"/>
              <a:t>نقش زنان ايران در بهره وري ملي ضعيف است. علل اين وضعيت عبارت است از: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۱- پايين بودن سطح كارايي و اثربخشي زنان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۲- عدم به كار گيري گسترده و صحيح استعدادها و توانم</a:t>
            </a:r>
            <a:r>
              <a:rPr lang="fa-IR" sz="2800" b="1">
                <a:cs typeface="Times New Roman" pitchFamily="18" charset="0"/>
              </a:rPr>
              <a:t>ن</a:t>
            </a:r>
            <a:r>
              <a:rPr lang="ar-SA" sz="2800" b="1">
                <a:cs typeface="Times New Roman" pitchFamily="18" charset="0"/>
              </a:rPr>
              <a:t>ديهاي زنان 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۳- عدم شناسايي علمي عوامل و موانع بهره</a:t>
            </a:r>
            <a:r>
              <a:rPr lang="fa-IR" sz="2800" b="1">
                <a:cs typeface="Times New Roman" pitchFamily="18" charset="0"/>
              </a:rPr>
              <a:t> </a:t>
            </a:r>
            <a:r>
              <a:rPr lang="ar-SA" sz="2800" b="1">
                <a:cs typeface="Times New Roman" pitchFamily="18" charset="0"/>
              </a:rPr>
              <a:t>وري زنان در خانواده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۴- دخالت دادن احساسات در رفع موانع بهره وري زنان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>
                <a:cs typeface="Times New Roman" pitchFamily="18" charset="0"/>
              </a:rPr>
              <a:t>علل عدم واگذاري پستهاي مديريت به زنان</a:t>
            </a:r>
            <a:endParaRPr lang="en-US">
              <a:cs typeface="Times New Roman" pitchFamily="18" charset="0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r">
              <a:buFontTx/>
              <a:buNone/>
            </a:pPr>
            <a:r>
              <a:rPr lang="fa-IR" sz="2400" b="1">
                <a:cs typeface="Times New Roman" pitchFamily="18" charset="0"/>
              </a:rPr>
              <a:t>- نگراني مقامات بالاتر نسبت به كار كردن با مديران زن</a:t>
            </a:r>
          </a:p>
          <a:p>
            <a:pPr lvl="1" algn="r">
              <a:buFontTx/>
              <a:buNone/>
            </a:pPr>
            <a:r>
              <a:rPr lang="fa-IR" sz="2400" b="1">
                <a:cs typeface="Times New Roman" pitchFamily="18" charset="0"/>
              </a:rPr>
              <a:t>- عدم اطمينان مقامات بالاتر نسبت به موفق بودن زنان در كار</a:t>
            </a:r>
          </a:p>
          <a:p>
            <a:pPr lvl="1" algn="r">
              <a:buFontTx/>
              <a:buNone/>
            </a:pPr>
            <a:r>
              <a:rPr lang="fa-IR" sz="2400" b="1">
                <a:cs typeface="Times New Roman" pitchFamily="18" charset="0"/>
              </a:rPr>
              <a:t>   رهبري و مديريت در سازمان</a:t>
            </a:r>
          </a:p>
          <a:p>
            <a:pPr lvl="1" algn="r">
              <a:buFontTx/>
              <a:buNone/>
            </a:pPr>
            <a:r>
              <a:rPr lang="fa-IR" sz="2400" b="1">
                <a:cs typeface="Times New Roman" pitchFamily="18" charset="0"/>
              </a:rPr>
              <a:t>- نگراني مقامات بالاتر از شكل گيري و اشاعه شايعات در</a:t>
            </a:r>
          </a:p>
          <a:p>
            <a:pPr lvl="1" algn="r">
              <a:buFontTx/>
              <a:buNone/>
            </a:pPr>
            <a:r>
              <a:rPr lang="fa-IR" sz="2400" b="1">
                <a:cs typeface="Times New Roman" pitchFamily="18" charset="0"/>
              </a:rPr>
              <a:t>   رابطه با كار كردن با زنان</a:t>
            </a:r>
          </a:p>
          <a:p>
            <a:pPr lvl="1" algn="r">
              <a:buFontTx/>
              <a:buNone/>
            </a:pPr>
            <a:r>
              <a:rPr lang="fa-IR" sz="2400" b="1">
                <a:cs typeface="Times New Roman" pitchFamily="18" charset="0"/>
              </a:rPr>
              <a:t>- نگراني مقامات بالاتر نسبت به كشيده شدن مشكلات محيط</a:t>
            </a:r>
          </a:p>
          <a:p>
            <a:pPr lvl="1" algn="r">
              <a:buFontTx/>
              <a:buNone/>
            </a:pPr>
            <a:r>
              <a:rPr lang="fa-IR" sz="2400" b="1">
                <a:cs typeface="Times New Roman" pitchFamily="18" charset="0"/>
              </a:rPr>
              <a:t>   كار به محيط خانواده آنان (به دليل كار</a:t>
            </a:r>
            <a:r>
              <a:rPr lang="fa-IR" sz="2400">
                <a:cs typeface="Times New Roman" pitchFamily="18" charset="0"/>
              </a:rPr>
              <a:t> </a:t>
            </a:r>
            <a:r>
              <a:rPr lang="fa-IR" sz="2400" b="1">
                <a:cs typeface="Times New Roman" pitchFamily="18" charset="0"/>
              </a:rPr>
              <a:t>كردن با همكاران زن)</a:t>
            </a:r>
          </a:p>
          <a:p>
            <a:pPr lvl="1" algn="r">
              <a:buFontTx/>
              <a:buNone/>
            </a:pPr>
            <a:r>
              <a:rPr lang="fa-IR" sz="2400">
                <a:cs typeface="Times New Roman" pitchFamily="18" charset="0"/>
              </a:rPr>
              <a:t> 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 autoUpdateAnimBg="0"/>
      <p:bldP spid="290819" grpId="1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>
                <a:cs typeface="Times New Roman" pitchFamily="18" charset="0"/>
              </a:rPr>
              <a:t>علل كمبود</a:t>
            </a:r>
            <a:br>
              <a:rPr lang="fa-IR" sz="4000">
                <a:cs typeface="Times New Roman" pitchFamily="18" charset="0"/>
              </a:rPr>
            </a:br>
            <a:r>
              <a:rPr lang="fa-IR" sz="4000">
                <a:cs typeface="Times New Roman" pitchFamily="18" charset="0"/>
              </a:rPr>
              <a:t> نمونه هايي از مديران موفق زن در سازمانها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- نگرش منفي و انتظارات ويژه مرئوسان در رابطه با كار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   كردن با سرپرستان زن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- تصورات قالبي مردان در رابطه با نقش زن در جامعه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- كم توجهي مديريت سازمانها نسبت به واگذاري مسئوليتها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  به زنان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- كم بودن علاقه زنان نسبت به شركت در دوره هاي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   آموزش مديريت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كوشش اصلي روانشناس كار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كوشش اصلي روانشناس كار در شش بند خلاصه مي شود: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۱- هر سازماني توليدي  يا خدماتي به توليد آن دسته از كالاها و خدمات بپردازد كه اولاَ نيازهاي معقول آدمي را تامين كند</a:t>
            </a: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ثانياَ، رفاه جسمي و ارزشهاي شخصي و انساني مردم را مورد توجه قرار مي دهد</a:t>
            </a: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" action="ppaction://hlinkshowjump?jump=nextslide"/>
              </a:rPr>
              <a:t>۲-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كوشش اصلي روانشناس كار</a:t>
            </a:r>
            <a:endParaRPr lang="en-US" sz="4000" b="1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" action="ppaction://hlinkshowjump?jump=previousslide"/>
              </a:rPr>
              <a:t>۱- </a:t>
            </a:r>
            <a:endParaRPr lang="ar-SA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۲- كارآيي و اثر بخشي فعاليت كاركنان سازمان ها در توليد و توزيع كالاها و خدمات، افزايش يابد</a:t>
            </a: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" action="ppaction://hlinkshowjump?jump=nextslide"/>
              </a:rPr>
              <a:t>۳-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كوشش اصلي روانشناس كار</a:t>
            </a:r>
            <a:endParaRPr lang="en-US" sz="4000" b="1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rId2" action="ppaction://hlinksldjump"/>
              </a:rPr>
              <a:t>۱- </a:t>
            </a:r>
            <a:endParaRPr lang="ar-SA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" action="ppaction://hlinkshowjump?jump=previousslide"/>
              </a:rPr>
              <a:t>۲- </a:t>
            </a:r>
            <a:endParaRPr lang="ar-SA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۳- شرايطي فراهم شود تا كاركنان سازمان ها با اعتقاد و علاقه به فعاليت بپردازند</a:t>
            </a: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" action="ppaction://hlinkshowjump?jump=nextslide"/>
              </a:rPr>
              <a:t>۴-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كوشش اصلي روانشناس كار</a:t>
            </a:r>
            <a:endParaRPr lang="en-US" sz="4000" b="1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ar-SA">
                <a:cs typeface="Times New Roman" pitchFamily="18" charset="0"/>
                <a:hlinkClick r:id="rId2" action="ppaction://hlinksldjump"/>
              </a:rPr>
              <a:t>۱- </a:t>
            </a:r>
            <a:endParaRPr lang="ar-SA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>
                <a:cs typeface="Times New Roman" pitchFamily="18" charset="0"/>
                <a:hlinkClick r:id="rId3" action="ppaction://hlinksldjump"/>
              </a:rPr>
              <a:t>۲- </a:t>
            </a:r>
            <a:endParaRPr lang="ar-SA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>
                <a:cs typeface="Times New Roman" pitchFamily="18" charset="0"/>
                <a:hlinkClick r:id="" action="ppaction://hlinkshowjump?jump=previousslide"/>
              </a:rPr>
              <a:t>۳- </a:t>
            </a:r>
            <a:endParaRPr lang="ar-SA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>
                <a:cs typeface="Times New Roman" pitchFamily="18" charset="0"/>
              </a:rPr>
              <a:t>۴- ارزشهاي شخصي و انساني كاركنان محفوظ بماند و ايمني كاركنان در زمينه سلامت جسمي و رواني تامين شود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>
                <a:cs typeface="Times New Roman" pitchFamily="18" charset="0"/>
                <a:hlinkClick r:id="" action="ppaction://hlinkshowjump?jump=nextslide"/>
              </a:rPr>
              <a:t>۵-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كوشش اصلي روانشناس كار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rId2" action="ppaction://hlinksldjump"/>
              </a:rPr>
              <a:t>۱- </a:t>
            </a:r>
            <a:endParaRPr lang="ar-SA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rId3" action="ppaction://hlinksldjump"/>
              </a:rPr>
              <a:t>۲- </a:t>
            </a:r>
            <a:endParaRPr lang="ar-SA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rId4" action="ppaction://hlinksldjump"/>
              </a:rPr>
              <a:t>۳- </a:t>
            </a:r>
            <a:endParaRPr lang="ar-SA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" action="ppaction://hlinkshowjump?jump=previousslide"/>
              </a:rPr>
              <a:t>۴- </a:t>
            </a:r>
            <a:endParaRPr lang="ar-SA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۵- بهداشت رواني كاركنان سازمانها تامين شود و رشد و بالندگي شخصيت آنان همراه با افزايش كارآيي و اثر بخشي فعاليتشان، مورد نظر قرار گيرد </a:t>
            </a: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" action="ppaction://hlinkshowjump?jump=nextslide"/>
              </a:rPr>
              <a:t>۶-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كوشش اصلي روانشناس كار</a:t>
            </a:r>
            <a:endParaRPr lang="en-US" sz="4000" b="1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rId2" action="ppaction://hlinksldjump"/>
              </a:rPr>
              <a:t>۱- </a:t>
            </a:r>
            <a:endParaRPr lang="ar-SA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rId3" action="ppaction://hlinksldjump"/>
              </a:rPr>
              <a:t>۲- </a:t>
            </a:r>
            <a:endParaRPr lang="ar-SA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rId4" action="ppaction://hlinksldjump"/>
              </a:rPr>
              <a:t>۳- </a:t>
            </a:r>
            <a:endParaRPr lang="ar-SA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rId5" action="ppaction://hlinksldjump"/>
              </a:rPr>
              <a:t>۴- </a:t>
            </a:r>
            <a:endParaRPr lang="ar-SA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" action="ppaction://hlinkshowjump?jump=previousslide"/>
              </a:rPr>
              <a:t>۵- </a:t>
            </a:r>
            <a:endParaRPr lang="ar-SA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۶- مسائل انساني در محيط كار حل شود و يا به حداقل برسد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5013176"/>
          </a:xfrm>
        </p:spPr>
        <p:txBody>
          <a:bodyPr>
            <a:noAutofit/>
          </a:bodyPr>
          <a:lstStyle/>
          <a:p>
            <a:pPr rtl="1"/>
            <a:r>
              <a:rPr lang="fa-IR" sz="4800" dirty="0">
                <a:solidFill>
                  <a:srgbClr val="FF0000"/>
                </a:solidFill>
                <a:cs typeface="B Titr" pitchFamily="2" charset="-78"/>
              </a:rPr>
              <a:t>روانشناسی کار</a:t>
            </a:r>
            <a:endParaRPr lang="en-US" sz="4800" dirty="0">
              <a:solidFill>
                <a:srgbClr val="FF0000"/>
              </a:solidFill>
              <a:cs typeface="B Titr" pitchFamily="2" charset="-78"/>
            </a:endParaRPr>
          </a:p>
          <a:p>
            <a:pPr rtl="1"/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 </a:t>
            </a:r>
            <a:endParaRPr lang="en-US" sz="2800" dirty="0">
              <a:solidFill>
                <a:schemeClr val="tx1"/>
              </a:solidFill>
              <a:cs typeface="B Nazanin" pitchFamily="2" charset="-78"/>
            </a:endParaRPr>
          </a:p>
          <a:p>
            <a:pPr rtl="1"/>
            <a:endParaRPr lang="fa-IR" sz="2400" b="1" dirty="0" smtClean="0">
              <a:solidFill>
                <a:schemeClr val="tx1"/>
              </a:solidFill>
              <a:cs typeface="B Mitra" pitchFamily="2" charset="-78"/>
            </a:endParaRPr>
          </a:p>
          <a:p>
            <a:pPr rtl="1"/>
            <a:r>
              <a:rPr lang="fa-IR" sz="2400" b="1" dirty="0" smtClean="0">
                <a:solidFill>
                  <a:schemeClr val="tx1"/>
                </a:solidFill>
                <a:cs typeface="B Mitra" pitchFamily="2" charset="-78"/>
              </a:rPr>
              <a:t>رشته</a:t>
            </a:r>
            <a:r>
              <a:rPr lang="fa-IR" sz="2400" b="1" dirty="0">
                <a:solidFill>
                  <a:schemeClr val="tx1"/>
                </a:solidFill>
                <a:cs typeface="B Mitra" pitchFamily="2" charset="-78"/>
              </a:rPr>
              <a:t>: کارشناسی حسابداری</a:t>
            </a:r>
            <a:endParaRPr lang="en-US" sz="2400" b="1" dirty="0">
              <a:solidFill>
                <a:schemeClr val="tx1"/>
              </a:solidFill>
              <a:cs typeface="B Mitra" pitchFamily="2" charset="-78"/>
            </a:endParaRPr>
          </a:p>
          <a:p>
            <a:pPr rtl="1"/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 </a:t>
            </a:r>
            <a:endParaRPr lang="en-US" sz="2800" dirty="0">
              <a:solidFill>
                <a:schemeClr val="tx1"/>
              </a:solidFill>
              <a:cs typeface="B Nazanin" pitchFamily="2" charset="-78"/>
            </a:endParaRPr>
          </a:p>
          <a:p>
            <a:pPr rtl="1"/>
            <a:endParaRPr lang="fa-IR" sz="2400" dirty="0" smtClean="0">
              <a:solidFill>
                <a:schemeClr val="tx1"/>
              </a:solidFill>
              <a:cs typeface="B Homa" pitchFamily="2" charset="-78"/>
            </a:endParaRPr>
          </a:p>
          <a:p>
            <a:pPr rtl="1"/>
            <a:r>
              <a:rPr lang="fa-IR" sz="2400" dirty="0" smtClean="0">
                <a:solidFill>
                  <a:schemeClr val="tx1"/>
                </a:solidFill>
                <a:cs typeface="B Homa" pitchFamily="2" charset="-78"/>
              </a:rPr>
              <a:t>مدرس</a:t>
            </a:r>
            <a:r>
              <a:rPr lang="fa-IR" sz="2400" dirty="0">
                <a:solidFill>
                  <a:schemeClr val="tx1"/>
                </a:solidFill>
                <a:cs typeface="B Homa" pitchFamily="2" charset="-78"/>
              </a:rPr>
              <a:t>: دکتر یزدانی</a:t>
            </a:r>
            <a:endParaRPr lang="en-US" sz="2400" dirty="0">
              <a:solidFill>
                <a:schemeClr val="tx1"/>
              </a:solidFill>
              <a:cs typeface="B Homa" pitchFamily="2" charset="-78"/>
            </a:endParaRPr>
          </a:p>
          <a:p>
            <a:pPr rtl="1"/>
            <a:r>
              <a:rPr lang="fa-IR" sz="2800" dirty="0">
                <a:solidFill>
                  <a:schemeClr val="tx1"/>
                </a:solidFill>
                <a:cs typeface="B Nazanin" pitchFamily="2" charset="-78"/>
              </a:rPr>
              <a:t> </a:t>
            </a:r>
            <a:endParaRPr lang="en-US" sz="2800" dirty="0">
              <a:solidFill>
                <a:schemeClr val="tx1"/>
              </a:solidFill>
              <a:cs typeface="B Nazanin" pitchFamily="2" charset="-78"/>
            </a:endParaRPr>
          </a:p>
          <a:p>
            <a:pPr rtl="1"/>
            <a:r>
              <a:rPr lang="fa-IR" sz="2800" b="1" dirty="0">
                <a:solidFill>
                  <a:schemeClr val="tx1"/>
                </a:solidFill>
                <a:cs typeface="B Nazanin" pitchFamily="2" charset="-78"/>
              </a:rPr>
              <a:t> </a:t>
            </a:r>
            <a:endParaRPr lang="en-US" sz="2800" dirty="0">
              <a:solidFill>
                <a:schemeClr val="tx1"/>
              </a:solidFill>
              <a:cs typeface="B Nazanin" pitchFamily="2" charset="-78"/>
            </a:endParaRPr>
          </a:p>
          <a:p>
            <a:r>
              <a:rPr lang="fa-IR" sz="2000" b="1" dirty="0">
                <a:solidFill>
                  <a:schemeClr val="tx1"/>
                </a:solidFill>
                <a:cs typeface="B Roya" pitchFamily="2" charset="-78"/>
              </a:rPr>
              <a:t>نیمسال دوم 99-98</a:t>
            </a:r>
            <a:endParaRPr lang="en-US" sz="2000" dirty="0">
              <a:solidFill>
                <a:schemeClr val="tx1"/>
              </a:solidFill>
              <a:cs typeface="B Roya" pitchFamily="2" charset="-78"/>
            </a:endParaRPr>
          </a:p>
        </p:txBody>
      </p:sp>
      <p:pic>
        <p:nvPicPr>
          <p:cNvPr id="5" name="Picture 4" descr="C:\Users\ARC\Desktop\بسم اله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85" y="48260"/>
            <a:ext cx="2627630" cy="63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ARC\Desktop\بسم اله\فنی 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" y="304800"/>
            <a:ext cx="1435735" cy="2159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0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زمينه كاربرد روانشناسي در محيط كار 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يافته هاي روانشناسي در زمينه هاي زير در محيط كار به كار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مي روند: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۱- تجزيه و تحليل شغل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۲- تهيه و ميزان كردن آزمونهاي استخدامي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۳- اجراي آزمونها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۴- اجراي جلسات مصاحبه استخدامي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۵- طراحي برنامه هاي آموزش قبل و ضمن خدمت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  <a:hlinkClick r:id="" action="ppaction://hlinkshowjump?jump=nextslide"/>
              </a:rPr>
              <a:t>۶-</a:t>
            </a:r>
            <a:r>
              <a:rPr lang="ar-SA" sz="2800">
                <a:cs typeface="Times New Roman" pitchFamily="18" charset="0"/>
                <a:hlinkClick r:id="" action="ppaction://hlinkshowjump?jump=nextslide"/>
              </a:rPr>
              <a:t> 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زمينه كاربرد روانشناسي در محيط كار</a:t>
            </a:r>
            <a:endParaRPr lang="en-US" sz="4000" b="1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۶- ارزشيابي رفتار شغلي كاركنان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۷- تعيين الگوهاي انگيزشي و برانگيختن كاركنان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۸- بررسي اثر عوامل مختلف سازماني بر رفتار كاركنان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۹- طراحي ما</a:t>
            </a:r>
            <a:r>
              <a:rPr lang="fa-IR" sz="2800" b="1">
                <a:cs typeface="Times New Roman" pitchFamily="18" charset="0"/>
              </a:rPr>
              <a:t>ش</a:t>
            </a:r>
            <a:r>
              <a:rPr lang="ar-SA" sz="2800" b="1">
                <a:cs typeface="Times New Roman" pitchFamily="18" charset="0"/>
              </a:rPr>
              <a:t>ين آلات و ابزار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۱۰- شناسايي عوامل موثر در حوادث سازماني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  <a:hlinkClick r:id="" action="ppaction://hlinkshowjump?jump=nextslide"/>
              </a:rPr>
              <a:t>۱۱-</a:t>
            </a:r>
            <a:r>
              <a:rPr lang="ar-SA" sz="2800">
                <a:cs typeface="Times New Roman" pitchFamily="18" charset="0"/>
                <a:hlinkClick r:id="" action="ppaction://hlinkshowjump?jump=nextslide"/>
              </a:rPr>
              <a:t>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زمينه كاربرد روانشناسي در محيط كار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۱۱- طراحي برنامه هاي آموزش مديران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۱۲- انجام پروژه هاي تحقيقاتي سازماني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۱۳- تامين بهداشت رواني محيط كار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۱۴- ارائه خدمات مشاوره رواندرماني به كاركنان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	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10600" cy="487680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b="1">
                <a:cs typeface="Times New Roman" pitchFamily="18" charset="0"/>
              </a:rPr>
              <a:t>فصل سوم</a:t>
            </a:r>
          </a:p>
          <a:p>
            <a:pPr algn="ctr">
              <a:buFontTx/>
              <a:buNone/>
            </a:pPr>
            <a:endParaRPr lang="fa-IR" sz="4800" b="1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4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تفاوتهاي فردي</a:t>
            </a: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4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و </a:t>
            </a: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4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شخصيت در كار</a:t>
            </a: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تفاوت هاي فردي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انسانها از جنبه هاي مختلف جسماني، رواني و مهارت ها تفاوت دارند.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وظيفه روانشناس كار در ارتباط با تفاوتهاي فردي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يكي از وظايف روانشناس كار آن است كه مشخص كند هر يك از داوطلبان ورود به سازمان تا چه اندازه خصوصيات مورد نظر را دارا هستند.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منشا تفاوت هاي فردي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en-US"/>
              <a:t>	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505200" y="25146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>
                <a:cs typeface="Times New Roman" pitchFamily="18" charset="0"/>
              </a:rPr>
              <a:t>تفاوت هاي فردي</a:t>
            </a:r>
            <a:endParaRPr lang="en-US">
              <a:cs typeface="Times New Roman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429000" y="2514600"/>
            <a:ext cx="2286000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905000" y="37338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>
                <a:cs typeface="Times New Roman" pitchFamily="18" charset="0"/>
              </a:rPr>
              <a:t>محيط</a:t>
            </a:r>
            <a:endParaRPr lang="en-US">
              <a:cs typeface="Times New Roman" pitchFamily="18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827213" y="3729038"/>
            <a:ext cx="914400" cy="530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324600" y="37338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>
                <a:cs typeface="Times New Roman" pitchFamily="18" charset="0"/>
              </a:rPr>
              <a:t>وراثت</a:t>
            </a:r>
            <a:endParaRPr lang="en-US">
              <a:cs typeface="Times New Roman" pitchFamily="18" charset="0"/>
            </a:endParaRP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324600" y="3733800"/>
            <a:ext cx="990600" cy="5334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2439988" y="3043238"/>
            <a:ext cx="2130425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4572000" y="3048000"/>
            <a:ext cx="2286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533400" y="4876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Times New Roman" pitchFamily="18" charset="0"/>
              </a:rPr>
              <a:t>ميراثِ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381000" y="5334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Times New Roman" pitchFamily="18" charset="0"/>
              </a:rPr>
              <a:t>اجتماعي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1828800" y="4953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Times New Roman" pitchFamily="18" charset="0"/>
              </a:rPr>
              <a:t>محيطِ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905000" y="5257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Times New Roman" pitchFamily="18" charset="0"/>
              </a:rPr>
              <a:t>بين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1752600" y="5715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Times New Roman" pitchFamily="18" charset="0"/>
              </a:rPr>
              <a:t>سلولي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3048000" y="4953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Times New Roman" pitchFamily="18" charset="0"/>
              </a:rPr>
              <a:t>محيطِ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3048000" y="5257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Times New Roman" pitchFamily="18" charset="0"/>
              </a:rPr>
              <a:t>درون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2971800" y="5715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Times New Roman" pitchFamily="18" charset="0"/>
              </a:rPr>
              <a:t>سلولي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V="1">
            <a:off x="990600" y="4419600"/>
            <a:ext cx="990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V="1">
            <a:off x="2209800" y="4419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 flipV="1">
            <a:off x="2667000" y="4419600"/>
            <a:ext cx="685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6172200" y="4876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Times New Roman" pitchFamily="18" charset="0"/>
              </a:rPr>
              <a:t>كروموزومها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6781800" y="518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Times New Roman" pitchFamily="18" charset="0"/>
              </a:rPr>
              <a:t>و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6629400" y="5562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>
                <a:cs typeface="Times New Roman" pitchFamily="18" charset="0"/>
              </a:rPr>
              <a:t>ژنها</a:t>
            </a:r>
            <a:endParaRPr lang="en-US" sz="2400">
              <a:cs typeface="Times New Roman" pitchFamily="18" charset="0"/>
            </a:endParaRPr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 flipV="1">
            <a:off x="6858000" y="43434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توزيع ويژگيها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توزيع ويژگيهاي افراد منطبق بر </a:t>
            </a:r>
            <a:r>
              <a:rPr lang="fa-IR" sz="2800" b="1">
                <a:cs typeface="Times New Roman" pitchFamily="18" charset="0"/>
              </a:rPr>
              <a:t>منحني توزيع</a:t>
            </a:r>
            <a:r>
              <a:rPr lang="fa-IR" sz="2800">
                <a:cs typeface="Times New Roman" pitchFamily="18" charset="0"/>
              </a:rPr>
              <a:t> </a:t>
            </a:r>
            <a:r>
              <a:rPr lang="fa-IR" sz="2800" b="1">
                <a:cs typeface="Times New Roman" pitchFamily="18" charset="0"/>
              </a:rPr>
              <a:t>بهنجار</a:t>
            </a:r>
            <a:r>
              <a:rPr lang="fa-IR" sz="2800">
                <a:cs typeface="Times New Roman" pitchFamily="18" charset="0"/>
              </a:rPr>
              <a:t> است. مانند توزيع قد، وزن، پرخاشگري، افسردگي، اضطراب و...</a:t>
            </a:r>
            <a:endParaRPr lang="en-US" sz="2800">
              <a:cs typeface="Times New Roman" pitchFamily="18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2590800" y="358140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2590800" y="4876800"/>
            <a:ext cx="335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9951" name="Freeform 15"/>
          <p:cNvSpPr>
            <a:spLocks/>
          </p:cNvSpPr>
          <p:nvPr/>
        </p:nvSpPr>
        <p:spPr bwMode="auto">
          <a:xfrm>
            <a:off x="2730500" y="3810000"/>
            <a:ext cx="3060700" cy="952500"/>
          </a:xfrm>
          <a:custGeom>
            <a:avLst/>
            <a:gdLst/>
            <a:ahLst/>
            <a:cxnLst>
              <a:cxn ang="0">
                <a:pos x="8" y="576"/>
              </a:cxn>
              <a:cxn ang="0">
                <a:pos x="56" y="576"/>
              </a:cxn>
              <a:cxn ang="0">
                <a:pos x="344" y="432"/>
              </a:cxn>
              <a:cxn ang="0">
                <a:pos x="872" y="0"/>
              </a:cxn>
              <a:cxn ang="0">
                <a:pos x="1448" y="432"/>
              </a:cxn>
              <a:cxn ang="0">
                <a:pos x="1736" y="576"/>
              </a:cxn>
            </a:cxnLst>
            <a:rect l="0" t="0" r="r" b="b"/>
            <a:pathLst>
              <a:path w="1736" h="600">
                <a:moveTo>
                  <a:pt x="8" y="576"/>
                </a:moveTo>
                <a:cubicBezTo>
                  <a:pt x="4" y="588"/>
                  <a:pt x="0" y="600"/>
                  <a:pt x="56" y="576"/>
                </a:cubicBezTo>
                <a:cubicBezTo>
                  <a:pt x="112" y="552"/>
                  <a:pt x="208" y="528"/>
                  <a:pt x="344" y="432"/>
                </a:cubicBezTo>
                <a:cubicBezTo>
                  <a:pt x="480" y="336"/>
                  <a:pt x="688" y="0"/>
                  <a:pt x="872" y="0"/>
                </a:cubicBezTo>
                <a:cubicBezTo>
                  <a:pt x="1056" y="0"/>
                  <a:pt x="1304" y="336"/>
                  <a:pt x="1448" y="432"/>
                </a:cubicBezTo>
                <a:cubicBezTo>
                  <a:pt x="1592" y="528"/>
                  <a:pt x="1664" y="552"/>
                  <a:pt x="1736" y="576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a-IR"/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1905000" y="3657600"/>
            <a:ext cx="8382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Times New Roman" pitchFamily="18" charset="0"/>
              </a:rPr>
              <a:t>تعداد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1905000" y="4038600"/>
            <a:ext cx="9144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Times New Roman" pitchFamily="18" charset="0"/>
              </a:rPr>
              <a:t>افراد</a:t>
            </a:r>
            <a:endParaRPr lang="en-US" sz="2400" b="1">
              <a:cs typeface="Times New Roman" pitchFamily="18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581400" y="4876800"/>
            <a:ext cx="152400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>
                <a:cs typeface="Times New Roman" pitchFamily="18" charset="0"/>
              </a:rPr>
              <a:t>مقدار ويژگي</a:t>
            </a:r>
            <a:endParaRPr lang="en-US" sz="2400" b="1">
              <a:cs typeface="Times New Roman" pitchFamily="18" charset="0"/>
            </a:endParaRP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3048000" y="5562600"/>
            <a:ext cx="3657600" cy="5191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b="1">
                <a:solidFill>
                  <a:schemeClr val="accent2"/>
                </a:solidFill>
                <a:cs typeface="Times New Roman" pitchFamily="18" charset="0"/>
              </a:rPr>
              <a:t>منحني توزيع بهنجار</a:t>
            </a:r>
            <a:endParaRPr lang="en-US" b="1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كاربرد منحني بهنجار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منحني توزيع بهنجار</a:t>
            </a:r>
            <a:r>
              <a:rPr lang="fa-IR" sz="2800">
                <a:cs typeface="Times New Roman" pitchFamily="18" charset="0"/>
              </a:rPr>
              <a:t> به روانشناس كار كمك مي كند در اندازه گيري ويژگيهاي داوطلبان شغل، ويا عملكرد كاركنان بتواند ويژگي خاص فرد مورد نظر را با گروه بزرگي از همگنان او در سازمان و خارج از سازمان مقايسه كند.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كاربرد مفاهيم مربوط به تفاوت هاي فردي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روانشناس كار از مفاهيم مربوط به تفاوتهاي فردي در محيط كار در زمينه هاي زير استفاده مي كند: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انتخاب كاركنان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آموزش كاركنان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ارزيابي عملكرد شغلي كاركنان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روش اعمال رهبري و مديريت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ايجاد انگيزه شغلي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cs typeface="Times New Roman" pitchFamily="18" charset="0"/>
              </a:rPr>
              <a:t>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6019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fa-IR" sz="3600" b="1" dirty="0">
                <a:cs typeface="Times New Roman" pitchFamily="18" charset="0"/>
              </a:rPr>
              <a:t>نكات و مطالب مهم درس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fa-IR" sz="3600" b="1" dirty="0"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fa-IR" sz="8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روانشناسي </a:t>
            </a:r>
            <a:r>
              <a:rPr lang="fa-IR" sz="8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كار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fa-IR" b="1" dirty="0"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fa-IR" b="1" dirty="0"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fa-IR" b="1" dirty="0">
              <a:cs typeface="Times New Roman" pitchFamily="18" charset="0"/>
            </a:endParaRPr>
          </a:p>
        </p:txBody>
      </p:sp>
      <p:pic>
        <p:nvPicPr>
          <p:cNvPr id="44851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068960"/>
            <a:ext cx="245642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تفاوت در شخصيت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انسانها همان گونه كه از جنبه هاي مختلف تفاوت دارند، در نظام شخصيتي نيز متفاوت اند و هر يك </a:t>
            </a:r>
            <a:r>
              <a:rPr lang="fa-IR" sz="2800" b="1">
                <a:cs typeface="Times New Roman" pitchFamily="18" charset="0"/>
                <a:hlinkClick r:id="" action="ppaction://hlinkshowjump?jump=nextslide"/>
              </a:rPr>
              <a:t>شخصيت</a:t>
            </a:r>
            <a:r>
              <a:rPr lang="fa-IR" sz="2800">
                <a:cs typeface="Times New Roman" pitchFamily="18" charset="0"/>
              </a:rPr>
              <a:t> خاص خود را دارد.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تعريف شخصيت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شخصيت</a:t>
            </a:r>
            <a:r>
              <a:rPr lang="fa-IR" sz="2800">
                <a:cs typeface="Times New Roman" pitchFamily="18" charset="0"/>
              </a:rPr>
              <a:t> عبارت از مجموع صفات جسماني، عقلاني، هيجاني و ارادي فرد و تعامل با اين عوامل است كه به وسيله ظاهر، رفتار، عادات و روابط با ديگران آشكار مي شود. اين ويژگيها باعث مي شوند شخص به عنوان موجودي كاملاَ متمايز،شناخته شود.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  <a:hlinkClick r:id="" action="ppaction://hlinkshowjump?jump=nextslide"/>
              </a:rPr>
              <a:t>و يا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تعريف شخصيت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شخصيت</a:t>
            </a:r>
            <a:r>
              <a:rPr lang="fa-IR" sz="2800">
                <a:cs typeface="Times New Roman" pitchFamily="18" charset="0"/>
              </a:rPr>
              <a:t>، الگوهاي معيني از رفتار و شيوه هاي تفكر است كه نحوه سازگاري شخص را با محيط تعيين مي كنند.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رابطه شخصيت و موفقيت در شغل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در بسياري از موارد، دليل شكست افراد در انجام وظايف شغلي ناشي از </a:t>
            </a:r>
            <a:r>
              <a:rPr lang="fa-IR" sz="2800" b="1">
                <a:cs typeface="Times New Roman" pitchFamily="18" charset="0"/>
              </a:rPr>
              <a:t>همسو نبودن ويژگي هاي شخصيت شاغل و ويژگيهاي شغلي</a:t>
            </a:r>
            <a:r>
              <a:rPr lang="fa-IR" sz="2800">
                <a:cs typeface="Times New Roman" pitchFamily="18" charset="0"/>
              </a:rPr>
              <a:t> است كه به عهده دارند.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صفات شخصيتي مهم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fa-IR" sz="2800">
                <a:cs typeface="Times New Roman" pitchFamily="18" charset="0"/>
              </a:rPr>
              <a:t>روانشناسان معتقدند كه ساخت اصلي شخصيت به وسيله پنج صفت كلي نشان داده مي شود: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۱- </a:t>
            </a:r>
            <a:r>
              <a:rPr lang="ar-SA" sz="2800" b="1">
                <a:cs typeface="Times New Roman" pitchFamily="18" charset="0"/>
                <a:hlinkClick r:id="" action="ppaction://hlinkshowjump?jump=nextslide"/>
              </a:rPr>
              <a:t>برونگرايي</a:t>
            </a:r>
            <a:endParaRPr lang="ar-SA" sz="2800" b="1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۲-</a:t>
            </a:r>
            <a:r>
              <a:rPr lang="ar-SA" sz="2800" b="1">
                <a:cs typeface="Times New Roman" pitchFamily="18" charset="0"/>
                <a:hlinkClick r:id="rId2" action="ppaction://hlinksldjump"/>
              </a:rPr>
              <a:t> خويشاوندي</a:t>
            </a:r>
            <a:endParaRPr lang="ar-SA" sz="2800" b="1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۳- </a:t>
            </a:r>
            <a:r>
              <a:rPr lang="ar-SA" sz="2800" b="1">
                <a:cs typeface="Times New Roman" pitchFamily="18" charset="0"/>
                <a:hlinkClick r:id="rId3" action="ppaction://hlinksldjump"/>
              </a:rPr>
              <a:t>وظيفه شناسي</a:t>
            </a:r>
            <a:endParaRPr lang="ar-SA" sz="2800" b="1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۴- </a:t>
            </a:r>
            <a:r>
              <a:rPr lang="ar-SA" sz="2800" b="1">
                <a:cs typeface="Times New Roman" pitchFamily="18" charset="0"/>
                <a:hlinkClick r:id="rId4" action="ppaction://hlinksldjump"/>
              </a:rPr>
              <a:t>ثبات هيجاني</a:t>
            </a:r>
            <a:endParaRPr lang="ar-SA" sz="2800" b="1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۵- </a:t>
            </a:r>
            <a:r>
              <a:rPr lang="ar-SA" sz="2800" b="1">
                <a:cs typeface="Times New Roman" pitchFamily="18" charset="0"/>
                <a:hlinkClick r:id="rId5" action="ppaction://hlinksldjump"/>
              </a:rPr>
              <a:t>صداقت براي تج</a:t>
            </a:r>
            <a:r>
              <a:rPr lang="fa-IR" sz="2800" b="1">
                <a:cs typeface="Times New Roman" pitchFamily="18" charset="0"/>
                <a:hlinkClick r:id="rId5" action="ppaction://hlinksldjump"/>
              </a:rPr>
              <a:t>ربه</a:t>
            </a:r>
            <a:r>
              <a:rPr lang="ar-SA" sz="2800" b="1">
                <a:cs typeface="Times New Roman" pitchFamily="18" charset="0"/>
                <a:hlinkClick r:id="rId5" action="ppaction://hlinksldjump"/>
              </a:rPr>
              <a:t> كردن</a:t>
            </a:r>
            <a:endParaRPr lang="fa-IR" sz="2800" b="1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ar-SA" sz="2800" b="1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000" b="1">
                <a:cs typeface="Times New Roman" pitchFamily="18" charset="0"/>
                <a:hlinkClick r:id="rId6" action="ppaction://hlinksldjump"/>
              </a:rPr>
              <a:t>ديدگاه روانشناسان كار</a:t>
            </a:r>
            <a:endParaRPr lang="en-US" sz="20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صفات وابسته به برونگرايي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اجتماعي بودن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داشتن جر</a:t>
            </a:r>
            <a:r>
              <a:rPr lang="ar-SA" sz="2800" b="1">
                <a:cs typeface="Times New Roman" pitchFamily="18" charset="0"/>
              </a:rPr>
              <a:t>أت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سروزبان دار بودن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فعال بودن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خونگرم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صفات وابسته به خويشاوندي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داشتن رفتار دوستانه و همكارانه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با نزاكت بودن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قابل انعطاف بودن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قابل اعتماد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خوش فطرت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بخشنده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رقيق القلب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صفات وابسته به وظيفه شناسي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با وجدان بودن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احساس مسؤليت كردن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منظم بودن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با برنامه بودن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پركار بودن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علاقه مند بودن به پيشرفت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پشتكار داشتن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صفات وابسته به ثبات هيجاني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عاري بودن از اضطراب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عاري بودن از خشم و پرخاشگري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آرام بودن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شاد بودن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خوش برخورد بودن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صفات وابسته به صداقت براي تجربه كردن 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برخورداري از نيروي عقلاني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خردمند بودن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تخيلي و خلاق بودن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با فرهنگ بودن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كنجكاو بودن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فهميده و روشنفكر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با هوش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cs typeface="Times New Roman" pitchFamily="18" charset="0"/>
              </a:rPr>
              <a:t>	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3600" b="1" u="sng" dirty="0">
                <a:cs typeface="Times New Roman" pitchFamily="18" charset="0"/>
              </a:rPr>
              <a:t>منبع:</a:t>
            </a:r>
          </a:p>
          <a:p>
            <a:pPr algn="r">
              <a:buFontTx/>
              <a:buNone/>
            </a:pPr>
            <a:endParaRPr lang="fa-IR" sz="3600" b="1" u="sng" dirty="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b="1" smtClean="0">
                <a:cs typeface="Times New Roman" pitchFamily="18" charset="0"/>
              </a:rPr>
              <a:t>عنوان کتاب: </a:t>
            </a:r>
            <a:r>
              <a:rPr lang="fa-IR" b="1" dirty="0">
                <a:cs typeface="Times New Roman" pitchFamily="18" charset="0"/>
              </a:rPr>
              <a:t>روانشناسي كار</a:t>
            </a:r>
          </a:p>
          <a:p>
            <a:pPr algn="r">
              <a:buFontTx/>
              <a:buNone/>
            </a:pPr>
            <a:r>
              <a:rPr lang="fa-IR" b="1" dirty="0">
                <a:cs typeface="Times New Roman" pitchFamily="18" charset="0"/>
              </a:rPr>
              <a:t>         </a:t>
            </a:r>
            <a:r>
              <a:rPr lang="fa-IR" sz="2400" b="1" dirty="0">
                <a:cs typeface="Times New Roman" pitchFamily="18" charset="0"/>
              </a:rPr>
              <a:t>(كاربرد روانشناسي در كار،سازمان و مديريت)</a:t>
            </a:r>
          </a:p>
          <a:p>
            <a:pPr algn="r">
              <a:buFontTx/>
              <a:buNone/>
            </a:pPr>
            <a:r>
              <a:rPr lang="fa-IR" b="1" dirty="0">
                <a:cs typeface="Times New Roman" pitchFamily="18" charset="0"/>
              </a:rPr>
              <a:t>تاليف: دكتر محمود </a:t>
            </a:r>
            <a:r>
              <a:rPr lang="fa-IR" b="1" dirty="0" smtClean="0">
                <a:cs typeface="Times New Roman" pitchFamily="18" charset="0"/>
              </a:rPr>
              <a:t>ساعتچی</a:t>
            </a:r>
            <a:endParaRPr lang="fa-IR" b="1" dirty="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b="1" dirty="0">
                <a:cs typeface="Times New Roman" pitchFamily="18" charset="0"/>
              </a:rPr>
              <a:t>ناشر: موسسه نشر ويرايش</a:t>
            </a:r>
          </a:p>
          <a:p>
            <a:pPr algn="r">
              <a:buFontTx/>
              <a:buNone/>
            </a:pPr>
            <a:r>
              <a:rPr lang="fa-IR" b="1" dirty="0">
                <a:cs typeface="Times New Roman" pitchFamily="18" charset="0"/>
              </a:rPr>
              <a:t>نوبت چاپ: پنجم، پاييز </a:t>
            </a:r>
            <a:r>
              <a:rPr lang="ar-SA" b="1" dirty="0">
                <a:cs typeface="Times New Roman" pitchFamily="18" charset="0"/>
              </a:rPr>
              <a:t>۱۳۸۳</a:t>
            </a:r>
            <a:endParaRPr lang="en-US" b="1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ديدگاه روانشناسان كار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پنج صفت اصلي شخصيت از آن جهت در روانشناسي كسب و كار اهميت دارد كه اين صفات در عملكرد شغلي افراد موثرند.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ساير صفات مهم شخصيتي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علاوه بر پنج صفت مهم شخصيتي،چهار صفت نسبتاَ مهم ديگر هم مطرح هستند: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۱- </a:t>
            </a:r>
            <a:r>
              <a:rPr lang="ar-SA" sz="2800" b="1">
                <a:cs typeface="Times New Roman" pitchFamily="18" charset="0"/>
                <a:hlinkClick r:id="" action="ppaction://hlinkshowjump?jump=nextslide"/>
              </a:rPr>
              <a:t>تحت كنترل بودن سرنوشت توسط فرد(مرجع كنترل)</a:t>
            </a:r>
            <a:endParaRPr lang="ar-SA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۲- </a:t>
            </a:r>
            <a:r>
              <a:rPr lang="ar-SA" sz="2800" b="1">
                <a:cs typeface="Times New Roman" pitchFamily="18" charset="0"/>
                <a:hlinkClick r:id="rId2" action="ppaction://hlinksldjump"/>
              </a:rPr>
              <a:t>صداقت و درستكاري</a:t>
            </a:r>
            <a:endParaRPr lang="ar-SA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۳- </a:t>
            </a:r>
            <a:r>
              <a:rPr lang="ar-SA" sz="2800" b="1">
                <a:cs typeface="Times New Roman" pitchFamily="18" charset="0"/>
                <a:hlinkClick r:id="rId3" action="ppaction://hlinksldjump"/>
              </a:rPr>
              <a:t>هيجان خواهي </a:t>
            </a:r>
            <a:endParaRPr lang="ar-SA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۴- </a:t>
            </a:r>
            <a:r>
              <a:rPr lang="ar-SA" sz="2800" b="1">
                <a:cs typeface="Times New Roman" pitchFamily="18" charset="0"/>
                <a:hlinkClick r:id="rId4" action="ppaction://hlinksldjump"/>
              </a:rPr>
              <a:t>حال وهواي خلقي </a:t>
            </a:r>
            <a:r>
              <a:rPr lang="ar-SA" sz="2800" b="1">
                <a:cs typeface="Times New Roman" pitchFamily="18" charset="0"/>
              </a:rPr>
              <a:t>يا عاطفي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مرجع كنترل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برخي افراد مرجع كنترلشان </a:t>
            </a:r>
            <a:r>
              <a:rPr lang="fa-IR" b="1">
                <a:cs typeface="Times New Roman" pitchFamily="18" charset="0"/>
                <a:hlinkClick r:id="" action="ppaction://hlinkshowjump?jump=nextslide"/>
              </a:rPr>
              <a:t>دروني</a:t>
            </a:r>
            <a:r>
              <a:rPr lang="fa-IR" sz="2800">
                <a:cs typeface="Times New Roman" pitchFamily="18" charset="0"/>
              </a:rPr>
              <a:t> است، و برخي ديگر مرجع كنترلشان </a:t>
            </a:r>
            <a:r>
              <a:rPr lang="fa-IR" b="1">
                <a:cs typeface="Times New Roman" pitchFamily="18" charset="0"/>
                <a:hlinkClick r:id="rId2" action="ppaction://hlinksldjump"/>
              </a:rPr>
              <a:t>بيروني</a:t>
            </a:r>
            <a:r>
              <a:rPr lang="fa-IR" sz="2800">
                <a:cs typeface="Times New Roman" pitchFamily="18" charset="0"/>
              </a:rPr>
              <a:t> است.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مرجع كنترل دروني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افرادي كه مرجع كنترلشان دروني است معتقدند كه سرنوشت را در كنترل و اختيار خود دارند.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000">
                <a:cs typeface="Times New Roman" pitchFamily="18" charset="0"/>
                <a:hlinkClick r:id="rId2" action="ppaction://hlinksldjump"/>
              </a:rPr>
              <a:t>رابطه مرجع كنترل و موفقيت شغلي</a:t>
            </a:r>
            <a:endParaRPr lang="en-US" sz="20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مرجع كنترل بيروني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افرادي كه مرجع كنترلشان بيروني است معتقدند كه سرنوشتشان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تحت كنترل نيروهاي خارجي(خارج از وجود آنان) است.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رابطه مرجع كنترل و موفقيت شغلي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به طور كلي، افرادي كه مرجع كنترلشان دروني است، در حرفه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هاي فني و مشاغل مديريتي بهترعمل ميكنند.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صداقت و درستكاري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يكي از ابعاد مهم شخصيت براي بعضي از مشاغل ميزان درجه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درستي، صداقت، درستكاري يا راستگويي است.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هيجان خواهي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sz="2800">
                <a:cs typeface="Times New Roman" pitchFamily="18" charset="0"/>
              </a:rPr>
              <a:t>برخي كاركنان دائم در پي هيجان هستند. بنابراين براي بعضي</a:t>
            </a:r>
          </a:p>
          <a:p>
            <a:pPr algn="ct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2800">
                <a:cs typeface="Times New Roman" pitchFamily="18" charset="0"/>
              </a:rPr>
              <a:t> مشاغل مانند مشاغلي كه با مواد منفجره، و يا مشاغلي كه به </a:t>
            </a:r>
          </a:p>
          <a:p>
            <a:pPr algn="ct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2800">
                <a:cs typeface="Times New Roman" pitchFamily="18" charset="0"/>
              </a:rPr>
              <a:t>كنترل اشعه (مثلا در نيروگاه هاي اتمي) سروكار دارند٬مناسب اند.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حال و هواي عاطفي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حال و هواي عاطفي به وضعيت عاطفي يا آمادگي شخص براي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</a:t>
            </a:r>
            <a:r>
              <a:rPr lang="fa-IR" sz="2800">
                <a:cs typeface="Times New Roman" pitchFamily="18" charset="0"/>
                <a:hlinkClick r:id="" action="ppaction://hlinkshowjump?jump=nextslide"/>
              </a:rPr>
              <a:t>مثبت</a:t>
            </a:r>
            <a:r>
              <a:rPr lang="fa-IR" sz="2800">
                <a:cs typeface="Times New Roman" pitchFamily="18" charset="0"/>
              </a:rPr>
              <a:t> يا </a:t>
            </a:r>
            <a:r>
              <a:rPr lang="fa-IR" sz="2800">
                <a:cs typeface="Times New Roman" pitchFamily="18" charset="0"/>
                <a:hlinkClick r:id="rId2" action="ppaction://hlinksldjump"/>
              </a:rPr>
              <a:t>منفي</a:t>
            </a:r>
            <a:r>
              <a:rPr lang="fa-IR" sz="2800">
                <a:cs typeface="Times New Roman" pitchFamily="18" charset="0"/>
              </a:rPr>
              <a:t> بودن اشاره دارد.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وضعيت عاطفي مثبت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شخصي كه وضعيت عاطفي او مثبت است، در بيشتر موقعيتها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خوشايند و مطبوع است.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	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b="1">
                <a:cs typeface="Times New Roman" pitchFamily="18" charset="0"/>
              </a:rPr>
              <a:t>فصل اول</a:t>
            </a:r>
          </a:p>
          <a:p>
            <a:pPr algn="ctr">
              <a:buFontTx/>
              <a:buNone/>
            </a:pPr>
            <a:endParaRPr lang="fa-IR" sz="4400" b="1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48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مطالعه علمي رفتار</a:t>
            </a:r>
            <a:endParaRPr lang="en-US" sz="4800" b="1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48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و</a:t>
            </a:r>
            <a:endParaRPr lang="en-US" sz="4800" b="1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48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فرايند هاي ذهني موجود زنده</a:t>
            </a:r>
            <a:endParaRPr lang="en-US" sz="4800" b="1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وضعيت عاطفي منفي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شخصي كه وضعيت عاطفي او منفي است در بيشتر موقعيتها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ديدگاهش منفي است.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	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b="1">
                <a:cs typeface="Times New Roman" pitchFamily="18" charset="0"/>
              </a:rPr>
              <a:t>فصل چهارم</a:t>
            </a:r>
          </a:p>
          <a:p>
            <a:pPr algn="ctr">
              <a:buFontTx/>
              <a:buNone/>
            </a:pPr>
            <a:endParaRPr lang="fa-IR" sz="4800" b="1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4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رابطه افراد با سازمانها </a:t>
            </a:r>
          </a:p>
          <a:p>
            <a:pPr algn="ctr">
              <a:buFontTx/>
              <a:buNone/>
            </a:pPr>
            <a:r>
              <a:rPr lang="fa-IR" sz="400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و</a:t>
            </a:r>
          </a:p>
          <a:p>
            <a:pPr algn="ctr">
              <a:buFontTx/>
              <a:buNone/>
            </a:pPr>
            <a:r>
              <a:rPr lang="fa-IR" sz="4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شخصيتهاي دشوار</a:t>
            </a: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رابطه ارضاي نياز كاركنان و بقاي سازمان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ادامه حيات مؤسسات نه به دليل سودآوري آنان بلكه به دليل ارضاي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برخي از نيازهاي اساسي كاركنان است.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شخصيتهاي دشوار يا مشكل ساز در سازمان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در سازمان كار معمولاَ كاركناني با شخصيت دشوار يافت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مي شوند. نمونه اي از اين شخصيتها عبارتند از: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شخصيتهاي </a:t>
            </a:r>
            <a:r>
              <a:rPr lang="fa-IR" sz="2800" b="1">
                <a:cs typeface="Times New Roman" pitchFamily="18" charset="0"/>
                <a:hlinkClick r:id="" action="ppaction://hlinkshowjump?jump=nextslide"/>
              </a:rPr>
              <a:t>همه چيزدان</a:t>
            </a:r>
            <a:endParaRPr lang="fa-IR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شخصيتهاي</a:t>
            </a:r>
            <a:r>
              <a:rPr lang="fa-IR" sz="2800" b="1">
                <a:cs typeface="Times New Roman" pitchFamily="18" charset="0"/>
                <a:hlinkClick r:id="rId2" action="ppaction://hlinksldjump"/>
              </a:rPr>
              <a:t> منفعل</a:t>
            </a:r>
            <a:endParaRPr lang="fa-IR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شخصيتهاي </a:t>
            </a:r>
            <a:r>
              <a:rPr lang="fa-IR" sz="2800" b="1">
                <a:cs typeface="Times New Roman" pitchFamily="18" charset="0"/>
                <a:hlinkClick r:id="rId3" action="ppaction://hlinksldjump"/>
              </a:rPr>
              <a:t>مستبد</a:t>
            </a:r>
            <a:endParaRPr lang="fa-IR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شخصيتهاي </a:t>
            </a:r>
            <a:r>
              <a:rPr lang="fa-IR" sz="2800" b="1">
                <a:cs typeface="Times New Roman" pitchFamily="18" charset="0"/>
                <a:hlinkClick r:id="rId4" action="ppaction://hlinksldjump"/>
              </a:rPr>
              <a:t>بله گو</a:t>
            </a:r>
            <a:endParaRPr lang="fa-IR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شخصيتهاي</a:t>
            </a:r>
            <a:r>
              <a:rPr lang="fa-IR" sz="2800" b="1">
                <a:cs typeface="Times New Roman" pitchFamily="18" charset="0"/>
                <a:hlinkClick r:id="rId5" action="ppaction://hlinksldjump"/>
              </a:rPr>
              <a:t> شاكي</a:t>
            </a:r>
            <a:endParaRPr lang="fa-IR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شخصيتهاي</a:t>
            </a:r>
            <a:r>
              <a:rPr lang="fa-IR" sz="2800" b="1">
                <a:cs typeface="Times New Roman" pitchFamily="18" charset="0"/>
                <a:hlinkClick r:id="rId6" action="ppaction://hlinksldjump"/>
              </a:rPr>
              <a:t> حسود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ويژگيهاي شخصيتهاي همه چيزدان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</a:t>
            </a:r>
            <a:r>
              <a:rPr lang="fa-IR" sz="2800" b="1">
                <a:cs typeface="Times New Roman" pitchFamily="18" charset="0"/>
              </a:rPr>
              <a:t>- فكر مي كنند در همه زمينه ها متخصص هستند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متكبر هستند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در هر موضوعي اظهار نظر مي كنند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اگر اشتباه كنند، حالت تدافعي به خود مي گيرند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ويژگيهاي شخصيتهاي منفعل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چهره اي سرد و بي احساس دارند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نگاه هاي خيره و بي تفاوت دارند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از هر نوع مناقشه و چالش اجتناب مي كنند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اظهار نظر نمي كنند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ويژگيهاي شخصيتهاي مستبد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</a:t>
            </a:r>
            <a:r>
              <a:rPr lang="fa-IR" sz="2800" b="1">
                <a:cs typeface="Times New Roman" pitchFamily="18" charset="0"/>
              </a:rPr>
              <a:t>- عملكرد استبدادي دارند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دائماَ به دنبال منافع شخصي خود هستند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به ديگران توهين مي كنند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بي رحمانه از ديگران انتقاد مي كنند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ويژگيهاي شخصيتهاي بله گو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با هر پيشنهادي موافق هستند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قول انجام هر كاري را مي دهند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به ندرت به وعده هاي خود عمل مي كنند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ويژگيهاي شخصيتهاي نه گو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400"/>
            <a:ext cx="7772400" cy="2895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</a:t>
            </a:r>
            <a:r>
              <a:rPr lang="fa-IR" sz="2800" b="1">
                <a:cs typeface="Times New Roman" pitchFamily="18" charset="0"/>
              </a:rPr>
              <a:t>- منفي باف و بدبين هستند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كمتر از خود انعطاف پذيري نشان مي دهند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معمولاَ مشكل ساز هستند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ويژگيهاي شخصيتهاي شاكي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</a:t>
            </a:r>
            <a:r>
              <a:rPr lang="fa-IR" sz="2800" b="1">
                <a:cs typeface="Times New Roman" pitchFamily="18" charset="0"/>
              </a:rPr>
              <a:t>- معمولاَ از هر كاري انتقاد مي كنند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دائماَ از روزگار شكايت دارند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از ديگران و عملكرد آنان دائماَ انتقاد مي كنند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تعريف روانشناسي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3600" b="1">
                <a:cs typeface="Times New Roman" pitchFamily="18" charset="0"/>
              </a:rPr>
              <a:t>روانشناسي</a:t>
            </a:r>
            <a:r>
              <a:rPr lang="fa-IR" sz="2800">
                <a:cs typeface="Times New Roman" pitchFamily="18" charset="0"/>
              </a:rPr>
              <a:t> علمي است كه به مطالعه</a:t>
            </a:r>
            <a:r>
              <a:rPr lang="fa-IR" sz="2800" b="1">
                <a:cs typeface="Times New Roman" pitchFamily="18" charset="0"/>
              </a:rPr>
              <a:t> رفتار</a:t>
            </a:r>
            <a:r>
              <a:rPr lang="fa-IR" sz="2800">
                <a:cs typeface="Times New Roman" pitchFamily="18" charset="0"/>
              </a:rPr>
              <a:t> و </a:t>
            </a:r>
            <a:r>
              <a:rPr lang="fa-IR" sz="2800" b="1">
                <a:cs typeface="Times New Roman" pitchFamily="18" charset="0"/>
              </a:rPr>
              <a:t>فرايند هاي ذهني</a:t>
            </a:r>
            <a:r>
              <a:rPr lang="fa-IR" sz="2800">
                <a:cs typeface="Times New Roman" pitchFamily="18" charset="0"/>
              </a:rPr>
              <a:t> </a:t>
            </a:r>
            <a:endParaRPr lang="en-US" sz="2800">
              <a:cs typeface="Times New Roman" pitchFamily="18" charset="0"/>
            </a:endParaRPr>
          </a:p>
          <a:p>
            <a:pPr algn="r">
              <a:buFontTx/>
              <a:buNone/>
            </a:pPr>
            <a:endParaRPr lang="en-US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موجود زنده مي پردازد.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ويژگيهاي شخصيتهاي حسود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تاب تحمل پيشرفت همكاران خود را ندارند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سعي مي كنند افراد مورد توجه ديگران را، حقير و ناتوان جلوه دهند</a:t>
            </a: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- به اشكال مختلف سعي مي كنند حسد و كينه توزي خود را بپوشاند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نحوه مواجهه و مقابله با شخصيتهاي دشوار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۱- به هنگام مواجهه و رويارويي حالت آرامش خود را حفظ كنيد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۲- مقصود خود را صريح و فوري بيان كنيد 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۳- برخورد با فرد بايد غير خصومت آميز باشد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۴- مواجهه يا برخورد شما بايد مرتبط با رفتار شغلي باشد(احساسات، نگرشها يا ارزشهاي فرد را ارزشيابي نكنيد)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۵- نشان دهيد كه موضوع از چه جنبه اي اهميت دارد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	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b="1">
                <a:cs typeface="Times New Roman" pitchFamily="18" charset="0"/>
              </a:rPr>
              <a:t>فصل پنجم</a:t>
            </a:r>
          </a:p>
          <a:p>
            <a:pPr algn="ctr">
              <a:buFontTx/>
              <a:buNone/>
            </a:pPr>
            <a:endParaRPr lang="fa-IR" sz="4800" b="1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4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ماهيت، ساختار و انواع آزمونهاي استخدامي</a:t>
            </a: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روش انتخاب كاركنان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مهمترين و با ارزشترين روشهاي انتخاب كاركنان، استفاده از 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4000" b="1">
                <a:cs typeface="Times New Roman" pitchFamily="18" charset="0"/>
              </a:rPr>
              <a:t>آزمونها و مصاحبه استخدامي</a:t>
            </a:r>
            <a:r>
              <a:rPr lang="fa-IR" sz="2800">
                <a:cs typeface="Times New Roman" pitchFamily="18" charset="0"/>
              </a:rPr>
              <a:t>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است.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تعريف آزمون رواني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آزمون رواني</a:t>
            </a:r>
            <a:r>
              <a:rPr lang="fa-IR" sz="2800">
                <a:cs typeface="Times New Roman" pitchFamily="18" charset="0"/>
              </a:rPr>
              <a:t>، آزمايش مشخصي است كه متضمن انجام دادن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فعاليتي بوده، با شيوه اي يكسان در مورد كليه پاسخدهندگان اجرا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مي شود و هدف آن تعيين ميزان موفقيت و ارزيابي كمي نتيجه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فعاليت فرد است.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  <a:hlinkClick r:id="" action="ppaction://hlinkshowjump?jump=nextslide"/>
              </a:rPr>
              <a:t>و يا   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تعريف آزمون رواني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آزمون رواني</a:t>
            </a:r>
            <a:r>
              <a:rPr lang="fa-IR" sz="2800">
                <a:cs typeface="Times New Roman" pitchFamily="18" charset="0"/>
              </a:rPr>
              <a:t> عبارت از موقعيت معين و مشخصي است كه به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عنوان محرك و به منظور ايجاد رفتاري خاص در آزمودني به كار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مي رود.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  <a:hlinkClick r:id="" action="ppaction://hlinkshowjump?jump=nextslide"/>
              </a:rPr>
              <a:t>و يا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تعريف آزمون رواني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marL="609600" indent="-609600" algn="r">
              <a:buFontTx/>
              <a:buNone/>
            </a:pPr>
            <a:r>
              <a:rPr lang="fa-IR" sz="2800" b="1">
                <a:cs typeface="Times New Roman" pitchFamily="18" charset="0"/>
              </a:rPr>
              <a:t>آزمون</a:t>
            </a:r>
            <a:r>
              <a:rPr lang="fa-IR" sz="2800">
                <a:cs typeface="Times New Roman" pitchFamily="18" charset="0"/>
              </a:rPr>
              <a:t> وسيله اي عيني و ميزان شده است كه براي اندازه گيري</a:t>
            </a:r>
          </a:p>
          <a:p>
            <a:pPr marL="609600" indent="-609600" algn="r">
              <a:buFontTx/>
              <a:buNone/>
            </a:pPr>
            <a:r>
              <a:rPr lang="fa-IR" sz="2800">
                <a:cs typeface="Times New Roman" pitchFamily="18" charset="0"/>
              </a:rPr>
              <a:t> نمونه اي از حالتها و رفتار معين فرد به كار مي رود.</a:t>
            </a:r>
          </a:p>
          <a:p>
            <a:pPr marL="609600" indent="-609600"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marL="609600" indent="-609600"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marL="609600" indent="-609600"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marL="609600" indent="-609600" algn="r">
              <a:buFontTx/>
              <a:buNone/>
            </a:pPr>
            <a:r>
              <a:rPr lang="fa-IR" sz="2400">
                <a:cs typeface="Times New Roman" pitchFamily="18" charset="0"/>
                <a:hlinkClick r:id="" action="ppaction://hlinkshowjump?jump=nextslide"/>
              </a:rPr>
              <a:t>طبقه بندي آزمونها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طبقه بندي آزمونها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انواع آزمونها را مي توان به شرح زير طبقه بندي كرد: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۱- </a:t>
            </a:r>
            <a:r>
              <a:rPr lang="ar-SA" sz="2800">
                <a:cs typeface="Times New Roman" pitchFamily="18" charset="0"/>
                <a:hlinkClick r:id="" action="ppaction://hlinkshowjump?jump=nextslide"/>
              </a:rPr>
              <a:t>آزمونهاي نوشتاري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>
                <a:cs typeface="Times New Roman" pitchFamily="18" charset="0"/>
              </a:rPr>
              <a:t>طبقه بندي آزمونها</a:t>
            </a:r>
            <a:r>
              <a:rPr lang="fa-IR" sz="4000" b="1">
                <a:cs typeface="Times New Roman" pitchFamily="18" charset="0"/>
              </a:rPr>
              <a:t/>
            </a:r>
            <a:br>
              <a:rPr lang="fa-IR" sz="4000" b="1">
                <a:cs typeface="Times New Roman" pitchFamily="18" charset="0"/>
              </a:rPr>
            </a:br>
            <a:r>
              <a:rPr lang="ar-SA" b="1">
                <a:cs typeface="Times New Roman" pitchFamily="18" charset="0"/>
              </a:rPr>
              <a:t>۱- آزمونهاي نوشتاري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آزمون هاي نوشتاري</a:t>
            </a:r>
            <a:r>
              <a:rPr lang="fa-IR" sz="2800">
                <a:cs typeface="Times New Roman" pitchFamily="18" charset="0"/>
              </a:rPr>
              <a:t>، آزمونهايي هستند كه طي آن شخص به 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مجموعه اي از سؤالهاي گوناگون كتباَ پاسخ مي دهد.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۲- </a:t>
            </a:r>
            <a:r>
              <a:rPr lang="ar-SA" sz="2800">
                <a:cs typeface="Times New Roman" pitchFamily="18" charset="0"/>
                <a:hlinkClick r:id="" action="ppaction://hlinkshowjump?jump=nextslide"/>
              </a:rPr>
              <a:t>آزمونهاي ابزاري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>
                <a:cs typeface="Times New Roman" pitchFamily="18" charset="0"/>
              </a:rPr>
              <a:t>طبقه بندي آزمونها</a:t>
            </a:r>
            <a:r>
              <a:rPr lang="fa-IR" sz="4000" b="1">
                <a:cs typeface="Times New Roman" pitchFamily="18" charset="0"/>
              </a:rPr>
              <a:t/>
            </a:r>
            <a:br>
              <a:rPr lang="fa-IR" sz="4000" b="1">
                <a:cs typeface="Times New Roman" pitchFamily="18" charset="0"/>
              </a:rPr>
            </a:br>
            <a:r>
              <a:rPr lang="ar-SA" b="1">
                <a:cs typeface="Times New Roman" pitchFamily="18" charset="0"/>
              </a:rPr>
              <a:t>۲- آزمونهاي ابزاري</a:t>
            </a:r>
            <a:endParaRPr lang="en-US" sz="3200" b="1">
              <a:cs typeface="Times New Roman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آزمون هاي ابزاري</a:t>
            </a:r>
            <a:r>
              <a:rPr lang="fa-IR" sz="2800">
                <a:cs typeface="Times New Roman" pitchFamily="18" charset="0"/>
              </a:rPr>
              <a:t> آزمونهايي هستند كه طي آن شخص ابزار يا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آلاتي را مرتب مي كند و يا كارهايي دستي را كه از او خواسته ـ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شده است، انجام مي دهد.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400">
                <a:cs typeface="Times New Roman" pitchFamily="18" charset="0"/>
              </a:rPr>
              <a:t>۳- </a:t>
            </a:r>
            <a:r>
              <a:rPr lang="ar-SA" sz="2400">
                <a:cs typeface="Times New Roman" pitchFamily="18" charset="0"/>
                <a:hlinkClick r:id="" action="ppaction://hlinkshowjump?jump=nextslide"/>
              </a:rPr>
              <a:t>آزمون هاي انفرادي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رشته هاي روانشناسي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رشته هاي روانشناسي را مي توان به دو گروه بزرگ تقسيم كرد: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۱- </a:t>
            </a:r>
            <a:r>
              <a:rPr lang="ar-SA" b="1">
                <a:cs typeface="Times New Roman" pitchFamily="18" charset="0"/>
                <a:hlinkClick r:id="" action="ppaction://hlinkshowjump?jump=nextslide"/>
              </a:rPr>
              <a:t>رشته هاي بنيادي</a:t>
            </a:r>
            <a:endParaRPr lang="ar-SA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 </a:t>
            </a: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۲- </a:t>
            </a:r>
            <a:r>
              <a:rPr lang="ar-SA" b="1">
                <a:cs typeface="Times New Roman" pitchFamily="18" charset="0"/>
                <a:hlinkClick r:id="rId3" action="ppaction://hlinksldjump"/>
              </a:rPr>
              <a:t>رشته هاي كاربردي</a:t>
            </a:r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>
                <a:cs typeface="Times New Roman" pitchFamily="18" charset="0"/>
              </a:rPr>
              <a:t>طبقه بندي آزمونها</a:t>
            </a:r>
            <a:r>
              <a:rPr lang="fa-IR" sz="4000" b="1">
                <a:cs typeface="Times New Roman" pitchFamily="18" charset="0"/>
              </a:rPr>
              <a:t/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b="1">
                <a:cs typeface="Times New Roman" pitchFamily="18" charset="0"/>
              </a:rPr>
              <a:t>۳- آزمونهاي انفرادي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آزمون هاي انفرادي</a:t>
            </a:r>
            <a:r>
              <a:rPr lang="fa-IR" sz="2800">
                <a:cs typeface="Times New Roman" pitchFamily="18" charset="0"/>
              </a:rPr>
              <a:t> آزمونهايي هستند كه طي آن هر زمان فقط يك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آزمودني به سؤالهاي آزمون پاسخ مي دهد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۴- </a:t>
            </a:r>
            <a:r>
              <a:rPr lang="ar-SA" sz="2400">
                <a:cs typeface="Times New Roman" pitchFamily="18" charset="0"/>
                <a:hlinkClick r:id="" action="ppaction://hlinkshowjump?jump=nextslide"/>
              </a:rPr>
              <a:t>آزمون هاي گروهي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>
                <a:cs typeface="Times New Roman" pitchFamily="18" charset="0"/>
              </a:rPr>
              <a:t>طبقه بندي آزمونها</a:t>
            </a:r>
            <a:r>
              <a:rPr lang="fa-IR" sz="4000" b="1">
                <a:cs typeface="Times New Roman" pitchFamily="18" charset="0"/>
              </a:rPr>
              <a:t/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b="1">
                <a:cs typeface="Times New Roman" pitchFamily="18" charset="0"/>
              </a:rPr>
              <a:t>۴- آزمونهاي گروهي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آزمونهاي گروهي</a:t>
            </a:r>
            <a:r>
              <a:rPr lang="fa-IR" sz="2800">
                <a:cs typeface="Times New Roman" pitchFamily="18" charset="0"/>
              </a:rPr>
              <a:t> آزمونهايي هستند كه طي آن تعداد زيادي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مي توانند همزمان به سوالات يك آزمون خاص پاسخ دهند.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۵</a:t>
            </a:r>
            <a:r>
              <a:rPr lang="fa-IR" sz="2800">
                <a:cs typeface="Times New Roman" pitchFamily="18" charset="0"/>
              </a:rPr>
              <a:t> – </a:t>
            </a:r>
            <a:r>
              <a:rPr lang="fa-IR" sz="2400">
                <a:cs typeface="Times New Roman" pitchFamily="18" charset="0"/>
                <a:hlinkClick r:id="rId2" action="ppaction://hlinksldjump"/>
              </a:rPr>
              <a:t>آزمونهاي هوش، استعداد و پيشرفت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>
                <a:cs typeface="Times New Roman" pitchFamily="18" charset="0"/>
              </a:rPr>
              <a:t>طبقه بندي آزمونها</a:t>
            </a:r>
            <a:r>
              <a:rPr lang="fa-IR" sz="4000" b="1">
                <a:cs typeface="Times New Roman" pitchFamily="18" charset="0"/>
              </a:rPr>
              <a:t/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5- آزمونهاي هوش، استعداد و پيشرفت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 sz="2800">
                <a:cs typeface="Times New Roman" pitchFamily="18" charset="0"/>
              </a:rPr>
              <a:t>اين نوع آزمونها براي اندازه گيري استعدادهاي خاص مانند استعداد</a:t>
            </a:r>
          </a:p>
          <a:p>
            <a:pPr algn="r" rtl="1">
              <a:buFontTx/>
              <a:buNone/>
            </a:pPr>
            <a:r>
              <a:rPr lang="fa-IR" sz="2800">
                <a:cs typeface="Times New Roman" pitchFamily="18" charset="0"/>
              </a:rPr>
              <a:t>رياضي، استعداد كلامي يا استعداد رياضي، استعداد كلامي يا</a:t>
            </a:r>
          </a:p>
          <a:p>
            <a:pPr algn="r" rtl="1">
              <a:buFontTx/>
              <a:buNone/>
            </a:pPr>
            <a:r>
              <a:rPr lang="fa-IR" sz="2800">
                <a:cs typeface="Times New Roman" pitchFamily="18" charset="0"/>
              </a:rPr>
              <a:t> استعداد هنري، و نيز براي اندازه گيري هوش و پيشرفت به كار</a:t>
            </a:r>
          </a:p>
          <a:p>
            <a:pPr algn="r" rtl="1">
              <a:buFontTx/>
              <a:buNone/>
            </a:pPr>
            <a:r>
              <a:rPr lang="fa-IR" sz="2800">
                <a:cs typeface="Times New Roman" pitchFamily="18" charset="0"/>
              </a:rPr>
              <a:t> مي روند.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۶- </a:t>
            </a:r>
            <a:r>
              <a:rPr lang="ar-SA" sz="2400">
                <a:cs typeface="Times New Roman" pitchFamily="18" charset="0"/>
                <a:hlinkClick r:id="" action="ppaction://hlinkshowjump?jump=nextslide"/>
              </a:rPr>
              <a:t>آزمونهاي شخصيت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>
                <a:cs typeface="Times New Roman" pitchFamily="18" charset="0"/>
              </a:rPr>
              <a:t>طبقه بندي آزمونها</a:t>
            </a:r>
            <a:r>
              <a:rPr lang="fa-IR" sz="4000" b="1">
                <a:cs typeface="Times New Roman" pitchFamily="18" charset="0"/>
              </a:rPr>
              <a:t/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b="1">
                <a:cs typeface="Times New Roman" pitchFamily="18" charset="0"/>
              </a:rPr>
              <a:t>۶- آزمونهاي شخصيت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algn="r" rtl="1">
              <a:buFontTx/>
              <a:buNone/>
            </a:pPr>
            <a:r>
              <a:rPr lang="fa-IR" sz="2800" b="1">
                <a:cs typeface="Times New Roman" pitchFamily="18" charset="0"/>
              </a:rPr>
              <a:t>آزمون هاي شخصيت</a:t>
            </a:r>
            <a:r>
              <a:rPr lang="fa-IR" sz="2800">
                <a:cs typeface="Times New Roman" pitchFamily="18" charset="0"/>
              </a:rPr>
              <a:t> براي اندازه گيري صفات و ويژگيهاي</a:t>
            </a:r>
          </a:p>
          <a:p>
            <a:pPr algn="r" rtl="1">
              <a:buFontTx/>
              <a:buNone/>
            </a:pPr>
            <a:r>
              <a:rPr lang="fa-IR" sz="2800">
                <a:cs typeface="Times New Roman" pitchFamily="18" charset="0"/>
              </a:rPr>
              <a:t> شخصيتي داوطلبان و كاركنان مورد استفاده قرار مي گيرند.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۷- </a:t>
            </a:r>
            <a:r>
              <a:rPr lang="ar-SA" sz="2400">
                <a:cs typeface="Times New Roman" pitchFamily="18" charset="0"/>
                <a:hlinkClick r:id="" action="ppaction://hlinkshowjump?jump=nextslide"/>
              </a:rPr>
              <a:t>آزمون هاي ميزان شده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>
                <a:cs typeface="Times New Roman" pitchFamily="18" charset="0"/>
              </a:rPr>
              <a:t>طبقه بندي آزمونها</a:t>
            </a:r>
            <a:r>
              <a:rPr lang="fa-IR" sz="4000" b="1">
                <a:cs typeface="Times New Roman" pitchFamily="18" charset="0"/>
              </a:rPr>
              <a:t/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b="1">
                <a:cs typeface="Times New Roman" pitchFamily="18" charset="0"/>
              </a:rPr>
              <a:t>۷- آزمونهاي ميزان شده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آزمونهاي استانداردشده</a:t>
            </a:r>
            <a:r>
              <a:rPr lang="fa-IR" sz="2800">
                <a:cs typeface="Times New Roman" pitchFamily="18" charset="0"/>
              </a:rPr>
              <a:t> آزمون هايي هستند كه داراي نورم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(هنجار) هستند و مي توان بر اساس هنجارها فرد را با همگروه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خود مقايسه كرد.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آزمون هاي استاندارد شده حداقل داراي </a:t>
            </a:r>
            <a:r>
              <a:rPr lang="fa-IR" sz="2800">
                <a:cs typeface="Times New Roman" pitchFamily="18" charset="0"/>
                <a:hlinkClick r:id="rId2" action="ppaction://hlinksldjump"/>
              </a:rPr>
              <a:t>سه ويژگي </a:t>
            </a:r>
            <a:r>
              <a:rPr lang="fa-IR" sz="2800">
                <a:cs typeface="Times New Roman" pitchFamily="18" charset="0"/>
              </a:rPr>
              <a:t>هستند.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</a:rPr>
              <a:t>۸- </a:t>
            </a:r>
            <a:r>
              <a:rPr lang="ar-SA" sz="2800">
                <a:cs typeface="Times New Roman" pitchFamily="18" charset="0"/>
                <a:hlinkClick r:id="" action="ppaction://hlinkshowjump?jump=nextslide"/>
              </a:rPr>
              <a:t>آزمون هاي كلامي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طبقه بندي آزمونها</a:t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sz="3200" b="1">
                <a:cs typeface="Times New Roman" pitchFamily="18" charset="0"/>
              </a:rPr>
              <a:t>۸- آزمون هاي كلامي</a:t>
            </a:r>
            <a:endParaRPr lang="en-US" sz="3200" b="1">
              <a:cs typeface="Times New Roman" pitchFamily="18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آزمونهاي كلامي</a:t>
            </a:r>
            <a:r>
              <a:rPr lang="fa-IR" sz="2800">
                <a:cs typeface="Times New Roman" pitchFamily="18" charset="0"/>
              </a:rPr>
              <a:t> آن دسته از آزمونها هستند كه براي پاسخ دادن به 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پرسشهاي آن نياز به استفاده از توانايي كلامي (شفاهي) است.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مراحل انتخاب كاركنان (</a:t>
            </a:r>
            <a:r>
              <a:rPr lang="ar-SA" sz="4000" b="1">
                <a:cs typeface="Times New Roman" pitchFamily="18" charset="0"/>
              </a:rPr>
              <a:t>۱)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fa-IR" sz="2800">
                <a:cs typeface="Times New Roman" pitchFamily="18" charset="0"/>
              </a:rPr>
              <a:t>به منظور انتخاب كاركنان مناسب از ميان داوطلبان، مراحل زير را انجام مي دهيم: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۱- شغل را </a:t>
            </a:r>
            <a:r>
              <a:rPr lang="ar-SA" sz="2800" b="1">
                <a:cs typeface="Times New Roman" pitchFamily="18" charset="0"/>
                <a:hlinkClick r:id="rId2" action="ppaction://hlinksldjump"/>
              </a:rPr>
              <a:t>تجزيه و تحليل </a:t>
            </a:r>
            <a:r>
              <a:rPr lang="ar-SA" sz="2800" b="1">
                <a:cs typeface="Times New Roman" pitchFamily="18" charset="0"/>
              </a:rPr>
              <a:t>مي كنيم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۲- ارزش شغل را در رابطه با مشاغل ديگرو نيز مشوقهاي مالي به اطلاع داوطلبان مي رسانيم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۳- آموزشهاي ضروري و اثربخش را پيش بيني مي كنيم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۴- شيوه ارزيابي عملكرد كاركنان را مشخص مي كنيم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 b="1">
                <a:cs typeface="Times New Roman" pitchFamily="18" charset="0"/>
              </a:rPr>
              <a:t>۵- سبك مديريت و رهبري كاركنان را بر بهتر كار كردن آنان مشخص مي كنيم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sz="2800">
                <a:cs typeface="Times New Roman" pitchFamily="18" charset="0"/>
                <a:hlinkClick r:id="" action="ppaction://hlinkshowjump?jump=nextslide"/>
              </a:rPr>
              <a:t>۶- 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مراحل انتخاب كاركنان (</a:t>
            </a:r>
            <a:r>
              <a:rPr lang="ar-SA" sz="4000" b="1">
                <a:cs typeface="Times New Roman" pitchFamily="18" charset="0"/>
              </a:rPr>
              <a:t>۲)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۶- وضعيت سلامت جسماني و رواني داوطلبان را بررسي مي كنيم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۷- فرهنگ و جو سازماني محل كارشان را روشن مي سازيم 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۸- آمادگي آنان را براي ملحق شدن به گروه هاي غير رسمي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     پيش بيني مي كنيم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۹- توانايي آنان را در خلاقيت و نوآوري ارزيابي مي كنيم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۱۰- توانايي آنان را در برقراري ار</a:t>
            </a:r>
            <a:r>
              <a:rPr lang="fa-IR" sz="2800" b="1">
                <a:cs typeface="Times New Roman" pitchFamily="18" charset="0"/>
              </a:rPr>
              <a:t>ت</a:t>
            </a:r>
            <a:r>
              <a:rPr lang="ar-SA" sz="2800" b="1">
                <a:cs typeface="Times New Roman" pitchFamily="18" charset="0"/>
              </a:rPr>
              <a:t>باط ثمربخش با ديگران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      مي سنجيم</a:t>
            </a:r>
            <a:r>
              <a:rPr lang="ar-SA" sz="2800">
                <a:cs typeface="Times New Roman" pitchFamily="18" charset="0"/>
              </a:rPr>
              <a:t>  </a:t>
            </a: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" action="ppaction://hlinkshowjump?jump=nextslide"/>
              </a:rPr>
              <a:t>۱۱-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مراحل انتخاب كاركنان (</a:t>
            </a:r>
            <a:r>
              <a:rPr lang="ar-SA" sz="4000" b="1">
                <a:cs typeface="Times New Roman" pitchFamily="18" charset="0"/>
              </a:rPr>
              <a:t>۳)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733800"/>
          </a:xfrm>
        </p:spPr>
        <p:txBody>
          <a:bodyPr/>
          <a:lstStyle/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۱۱- نگرشهاي آنان را در مورد همكاران، مديران و نوع شغل </a:t>
            </a:r>
            <a:endParaRPr lang="fa-IR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      </a:t>
            </a:r>
            <a:r>
              <a:rPr lang="ar-SA" sz="2800" b="1">
                <a:cs typeface="Times New Roman" pitchFamily="18" charset="0"/>
              </a:rPr>
              <a:t>بررسي مي كنيم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۱۲- انگيزه اصلي آنان را براي پيوستن به سازمان جويا مي شويم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۱۳- ابزار و وسائل كار و اتاق كار را به گونه اي سازمان </a:t>
            </a:r>
            <a:endParaRPr lang="fa-IR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      </a:t>
            </a:r>
            <a:r>
              <a:rPr lang="ar-SA" sz="2800" b="1">
                <a:cs typeface="Times New Roman" pitchFamily="18" charset="0"/>
              </a:rPr>
              <a:t>مي دهيم كه موجب افزايش بهره وري شود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۱۴- ايمني را در محل كار تامين مي كنيم</a:t>
            </a:r>
          </a:p>
          <a:p>
            <a:pPr algn="r">
              <a:buFontTx/>
              <a:buNone/>
            </a:pPr>
            <a:r>
              <a:rPr lang="ar-SA" sz="2800">
                <a:cs typeface="Times New Roman" pitchFamily="18" charset="0"/>
                <a:hlinkClick r:id="" action="ppaction://hlinkshowjump?jump=nextslide"/>
              </a:rPr>
              <a:t>۱۵-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مراحل انتخاب كاركنان (</a:t>
            </a:r>
            <a:r>
              <a:rPr lang="ar-SA" sz="4000" b="1">
                <a:cs typeface="Times New Roman" pitchFamily="18" charset="0"/>
              </a:rPr>
              <a:t>۴)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۱۵- استعداد آنان را براي انواع فساد اداري </a:t>
            </a:r>
            <a:r>
              <a:rPr lang="fa-IR" sz="2800" b="1">
                <a:cs typeface="Times New Roman" pitchFamily="18" charset="0"/>
              </a:rPr>
              <a:t>مي س</a:t>
            </a:r>
            <a:r>
              <a:rPr lang="ar-SA" sz="2800" b="1">
                <a:cs typeface="Times New Roman" pitchFamily="18" charset="0"/>
              </a:rPr>
              <a:t>نجيم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۱۶- نگرش آنان را نسبت به زمان مي سنجيم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۱۷- آمادگي آنان را براي مشاركت اثربخش در گروههاي كاري</a:t>
            </a:r>
            <a:endParaRPr lang="fa-IR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     </a:t>
            </a:r>
            <a:r>
              <a:rPr lang="ar-SA" sz="2800" b="1">
                <a:cs typeface="Times New Roman" pitchFamily="18" charset="0"/>
              </a:rPr>
              <a:t> </a:t>
            </a:r>
            <a:r>
              <a:rPr lang="fa-IR" sz="2800" b="1">
                <a:cs typeface="Times New Roman" pitchFamily="18" charset="0"/>
              </a:rPr>
              <a:t>مي </a:t>
            </a:r>
            <a:r>
              <a:rPr lang="ar-SA" sz="2800" b="1">
                <a:cs typeface="Times New Roman" pitchFamily="18" charset="0"/>
              </a:rPr>
              <a:t>سنجيم</a:t>
            </a:r>
            <a:r>
              <a:rPr lang="fa-IR" sz="2800" b="1">
                <a:cs typeface="Times New Roman" pitchFamily="18" charset="0"/>
              </a:rPr>
              <a:t>  </a:t>
            </a:r>
            <a:endParaRPr lang="ar-SA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۱۸- توانايي آنان را براي سازگاري با تغييرات آينده سازمان، </a:t>
            </a:r>
            <a:endParaRPr lang="fa-IR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 b="1">
                <a:cs typeface="Times New Roman" pitchFamily="18" charset="0"/>
              </a:rPr>
              <a:t>       </a:t>
            </a:r>
            <a:r>
              <a:rPr lang="ar-SA" sz="2800" b="1">
                <a:cs typeface="Times New Roman" pitchFamily="18" charset="0"/>
              </a:rPr>
              <a:t>ارزيابي كنيم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رشته هاي كاربردي روانشناسي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fa-IR" sz="2800">
                <a:cs typeface="Times New Roman" pitchFamily="18" charset="0"/>
              </a:rPr>
              <a:t>برخي </a:t>
            </a:r>
            <a:r>
              <a:rPr lang="fa-IR" sz="2800" i="1">
                <a:cs typeface="Times New Roman" pitchFamily="18" charset="0"/>
              </a:rPr>
              <a:t>رشته هاي كاربردي روانشناسي</a:t>
            </a:r>
            <a:r>
              <a:rPr lang="fa-IR" sz="2800">
                <a:cs typeface="Times New Roman" pitchFamily="18" charset="0"/>
              </a:rPr>
              <a:t> عبارتند از:</a:t>
            </a:r>
          </a:p>
          <a:p>
            <a:pPr algn="r">
              <a:lnSpc>
                <a:spcPct val="90000"/>
              </a:lnSpc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fa-IR" b="1">
                <a:cs typeface="Times New Roman" pitchFamily="18" charset="0"/>
              </a:rPr>
              <a:t>روانشناسي كار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fa-IR" b="1">
                <a:cs typeface="Times New Roman" pitchFamily="18" charset="0"/>
              </a:rPr>
              <a:t>روانشناسي بهره وري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fa-IR" b="1">
                <a:cs typeface="Times New Roman" pitchFamily="18" charset="0"/>
              </a:rPr>
              <a:t>روانشناسي صنعتي- سازماني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fa-IR" b="1">
                <a:cs typeface="Times New Roman" pitchFamily="18" charset="0"/>
              </a:rPr>
              <a:t>روانشناسي مصرف كننده/ مشتري</a:t>
            </a:r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67691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2339975" y="333375"/>
            <a:ext cx="4840288" cy="5191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b="1">
                <a:solidFill>
                  <a:schemeClr val="tx2"/>
                </a:solidFill>
                <a:cs typeface="Times New Roman" pitchFamily="18" charset="0"/>
              </a:rPr>
              <a:t>فرايند و رويه هاي انتخاب علمي كاركنان</a:t>
            </a:r>
            <a:endParaRPr lang="en-US" b="1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7092950" y="6021388"/>
            <a:ext cx="1673225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>
                <a:cs typeface="Times New Roman" pitchFamily="18" charset="0"/>
                <a:hlinkClick r:id="" action="ppaction://hlinkshowjump?jump=nextslide"/>
              </a:rPr>
              <a:t>مزاياي روش</a:t>
            </a: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مزاياي رويه هاي انتخاب علمي كاركنان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marL="609600" indent="-609600" algn="r">
              <a:buFontTx/>
              <a:buNone/>
            </a:pPr>
            <a:r>
              <a:rPr lang="fa-IR" sz="2800">
                <a:cs typeface="Times New Roman" pitchFamily="18" charset="0"/>
              </a:rPr>
              <a:t>مزاياي رويه هاي انتخاب علمي كاركنان در اين است كه</a:t>
            </a:r>
          </a:p>
          <a:p>
            <a:pPr marL="609600" indent="-609600"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marL="609600" indent="-609600" algn="ctr">
              <a:buFontTx/>
              <a:buNone/>
            </a:pPr>
            <a:r>
              <a:rPr lang="fa-IR" sz="2800">
                <a:cs typeface="Times New Roman" pitchFamily="18" charset="0"/>
              </a:rPr>
              <a:t>هم </a:t>
            </a:r>
            <a:r>
              <a:rPr lang="fa-IR" sz="2800" b="1">
                <a:cs typeface="Times New Roman" pitchFamily="18" charset="0"/>
              </a:rPr>
              <a:t>الزامات</a:t>
            </a:r>
            <a:r>
              <a:rPr lang="fa-IR" sz="2800">
                <a:cs typeface="Times New Roman" pitchFamily="18" charset="0"/>
              </a:rPr>
              <a:t> سازمان استخدام كننده و </a:t>
            </a:r>
          </a:p>
          <a:p>
            <a:pPr marL="609600" indent="-609600" algn="ctr">
              <a:buFontTx/>
              <a:buNone/>
            </a:pPr>
            <a:r>
              <a:rPr lang="fa-IR" sz="2800">
                <a:cs typeface="Times New Roman" pitchFamily="18" charset="0"/>
              </a:rPr>
              <a:t>هم </a:t>
            </a:r>
            <a:r>
              <a:rPr lang="fa-IR" sz="2800" b="1">
                <a:cs typeface="Times New Roman" pitchFamily="18" charset="0"/>
              </a:rPr>
              <a:t>انتظارات </a:t>
            </a:r>
            <a:r>
              <a:rPr lang="fa-IR" sz="2800">
                <a:cs typeface="Times New Roman" pitchFamily="18" charset="0"/>
              </a:rPr>
              <a:t>داوطلبان شغل مورد نظر</a:t>
            </a:r>
          </a:p>
          <a:p>
            <a:pPr marL="609600" indent="-609600" algn="ct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marL="609600" indent="-609600" algn="r">
              <a:buFontTx/>
              <a:buNone/>
            </a:pPr>
            <a:r>
              <a:rPr lang="fa-IR" sz="2800">
                <a:cs typeface="Times New Roman" pitchFamily="18" charset="0"/>
              </a:rPr>
              <a:t> را مورد توجه قرار مي دهد.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تجزيه شغل 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تجزيه شغل يعني فرآيند جمع آوري اطلاعات در باره يك شغل و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تعيين و تعريف همه وظايف خردي است كه بايد انجام گيرد.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انواع مصاحبه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مصاحبه را مي توان به دو نوع عمده دسته بندي كرد:</a:t>
            </a: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۱- </a:t>
            </a:r>
            <a:r>
              <a:rPr lang="ar-SA" b="1">
                <a:cs typeface="Times New Roman" pitchFamily="18" charset="0"/>
                <a:hlinkClick r:id="" action="ppaction://hlinkshowjump?jump=nextslide"/>
              </a:rPr>
              <a:t>مصاحبه منظم</a:t>
            </a:r>
            <a:endParaRPr lang="ar-SA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۲- </a:t>
            </a:r>
            <a:r>
              <a:rPr lang="ar-SA" b="1">
                <a:cs typeface="Times New Roman" pitchFamily="18" charset="0"/>
                <a:hlinkClick r:id="rId2" action="ppaction://hlinksldjump"/>
              </a:rPr>
              <a:t>مصاحبه آزاد</a:t>
            </a:r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>
                <a:cs typeface="Times New Roman" pitchFamily="18" charset="0"/>
              </a:rPr>
              <a:t>انواع مصاحبه</a:t>
            </a:r>
            <a:r>
              <a:rPr lang="fa-IR" sz="4000" b="1">
                <a:cs typeface="Times New Roman" pitchFamily="18" charset="0"/>
              </a:rPr>
              <a:t/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b="1">
                <a:cs typeface="Times New Roman" pitchFamily="18" charset="0"/>
              </a:rPr>
              <a:t>۱- مصاحبه منظم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marL="609600" indent="-609600" algn="r" rtl="1">
              <a:buFontTx/>
              <a:buNone/>
            </a:pPr>
            <a:r>
              <a:rPr lang="fa-IR" sz="2800">
                <a:cs typeface="Times New Roman" pitchFamily="18" charset="0"/>
              </a:rPr>
              <a:t>در اين نوع مصاحبه، مصاحبه گر از قبل سوالهاي ضروري و </a:t>
            </a:r>
          </a:p>
          <a:p>
            <a:pPr marL="609600" indent="-609600" algn="r" rtl="1">
              <a:buFontTx/>
              <a:buNone/>
            </a:pPr>
            <a:r>
              <a:rPr lang="fa-IR" sz="2800">
                <a:cs typeface="Times New Roman" pitchFamily="18" charset="0"/>
              </a:rPr>
              <a:t>مورد نظر را تنظيم مي كند و در زمان مصاحبه آنها را در اختيار</a:t>
            </a:r>
          </a:p>
          <a:p>
            <a:pPr marL="609600" indent="-609600" algn="r" rtl="1">
              <a:buFontTx/>
              <a:buNone/>
            </a:pPr>
            <a:r>
              <a:rPr lang="fa-IR" sz="2800">
                <a:cs typeface="Times New Roman" pitchFamily="18" charset="0"/>
              </a:rPr>
              <a:t> مصاحبه شونده قرار مي دهد.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>
                <a:cs typeface="Times New Roman" pitchFamily="18" charset="0"/>
              </a:rPr>
              <a:t>انواع مصاحبه</a:t>
            </a:r>
            <a:r>
              <a:rPr lang="fa-IR" sz="4000" b="1">
                <a:cs typeface="Times New Roman" pitchFamily="18" charset="0"/>
              </a:rPr>
              <a:t/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b="1">
                <a:cs typeface="Times New Roman" pitchFamily="18" charset="0"/>
              </a:rPr>
              <a:t>۲- مصاحبه آزاد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در مصاحبه آزاد، مصاحبه گر مي تواند در حين مصاحبه و بنا به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ضرورت و شرايط، پرسشهايي را از مصاحبه شونده بپرسد، و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بنابراين مي تواند جهت مصاحبه را تغيير دهد.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	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b="1">
                <a:cs typeface="Times New Roman" pitchFamily="18" charset="0"/>
              </a:rPr>
              <a:t>فصل نهم</a:t>
            </a:r>
          </a:p>
          <a:p>
            <a:pPr algn="ctr">
              <a:buFontTx/>
              <a:buNone/>
            </a:pPr>
            <a:endParaRPr lang="fa-IR" sz="4800" b="1"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fa-IR" sz="4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نظريه هاي انگيزش شغلي </a:t>
            </a:r>
          </a:p>
          <a:p>
            <a:pPr algn="ctr">
              <a:buFontTx/>
              <a:buNone/>
            </a:pPr>
            <a:r>
              <a:rPr lang="fa-IR" sz="4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و</a:t>
            </a:r>
          </a:p>
          <a:p>
            <a:pPr algn="ctr">
              <a:buFontTx/>
              <a:buNone/>
            </a:pPr>
            <a:r>
              <a:rPr lang="fa-IR" sz="4400" b="1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پيشرفت</a:t>
            </a: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/>
              <a:t>تعريف انگيزش</a:t>
            </a:r>
            <a:endParaRPr lang="en-US" sz="4000" b="1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/>
              <a:t>انگيزش به مجموعه شرايط و اوضاع و احوالي گفته مي شود كه باعث مي شود فرد از درون به فعاليت درآيد.</a:t>
            </a:r>
          </a:p>
          <a:p>
            <a:pPr algn="r">
              <a:buFontTx/>
              <a:buNone/>
            </a:pPr>
            <a:endParaRPr lang="fa-IR" sz="2800"/>
          </a:p>
          <a:p>
            <a:pPr algn="r">
              <a:buFontTx/>
              <a:buNone/>
            </a:pPr>
            <a:r>
              <a:rPr lang="fa-IR" sz="2400">
                <a:hlinkClick r:id="" action="ppaction://hlinkshowjump?jump=nextslide"/>
              </a:rPr>
              <a:t>اجزاي انگيزش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/>
              <a:t>اجزاء انگيزش</a:t>
            </a:r>
            <a:endParaRPr lang="en-US" sz="4000" b="1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/>
              <a:t>انگيزش داراي سه جزء است:</a:t>
            </a: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۱- </a:t>
            </a:r>
            <a:r>
              <a:rPr lang="ar-SA" b="1">
                <a:cs typeface="Times New Roman" pitchFamily="18" charset="0"/>
                <a:hlinkClick r:id="" action="ppaction://hlinkshowjump?jump=nextslide"/>
              </a:rPr>
              <a:t>نيروزايي</a:t>
            </a:r>
            <a:endParaRPr lang="ar-SA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۲- </a:t>
            </a:r>
            <a:r>
              <a:rPr lang="ar-SA" b="1">
                <a:cs typeface="Times New Roman" pitchFamily="18" charset="0"/>
                <a:hlinkClick r:id="rId2" action="ppaction://hlinksldjump"/>
              </a:rPr>
              <a:t>قدرت هدايت كردن</a:t>
            </a:r>
            <a:endParaRPr lang="ar-SA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۳- </a:t>
            </a:r>
            <a:r>
              <a:rPr lang="ar-SA" b="1">
                <a:cs typeface="Times New Roman" pitchFamily="18" charset="0"/>
                <a:hlinkClick r:id="rId3" action="ppaction://hlinksldjump"/>
              </a:rPr>
              <a:t>مداومت بخشيدن به رفتار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>
                <a:cs typeface="Times New Roman" pitchFamily="18" charset="0"/>
              </a:rPr>
              <a:t>اجزاء انگيزش</a:t>
            </a:r>
            <a:r>
              <a:rPr lang="fa-IR" sz="4000" b="1">
                <a:cs typeface="Times New Roman" pitchFamily="18" charset="0"/>
              </a:rPr>
              <a:t/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b="1">
                <a:cs typeface="Times New Roman" pitchFamily="18" charset="0"/>
              </a:rPr>
              <a:t>۱- نيروزايي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منظور از نيروزايي انگيزش، نيرويي است كه از درون فرد را 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وادار به فعاليت مي كند.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روانشناسي صنعتي- سازماني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 algn="ctr">
              <a:buFontTx/>
              <a:buNone/>
            </a:pPr>
            <a:r>
              <a:rPr lang="fa-IR" sz="2800" i="1">
                <a:cs typeface="Times New Roman" pitchFamily="18" charset="0"/>
              </a:rPr>
              <a:t>روانشناسي صنعتي- سازماني</a:t>
            </a:r>
            <a:r>
              <a:rPr lang="fa-IR" sz="2800">
                <a:cs typeface="Times New Roman" pitchFamily="18" charset="0"/>
              </a:rPr>
              <a:t> شاخه اي از روانشناسي است كه به </a:t>
            </a:r>
            <a:r>
              <a:rPr lang="fa-IR" b="1">
                <a:cs typeface="Times New Roman" pitchFamily="18" charset="0"/>
              </a:rPr>
              <a:t>كاربرد نظريه ها و روشهاي روانشناختي براي حل مشكلات مربوط به تعامل فرد با سازمان</a:t>
            </a:r>
          </a:p>
          <a:p>
            <a:pPr algn="ctr">
              <a:buFontTx/>
              <a:buNone/>
            </a:pPr>
            <a:r>
              <a:rPr lang="fa-IR" sz="2800">
                <a:cs typeface="Times New Roman" pitchFamily="18" charset="0"/>
              </a:rPr>
              <a:t> مي پردازد.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>
                <a:cs typeface="Times New Roman" pitchFamily="18" charset="0"/>
              </a:rPr>
              <a:t>اجزاء انگيزش</a:t>
            </a:r>
            <a:r>
              <a:rPr lang="fa-IR" sz="4000" b="1">
                <a:cs typeface="Times New Roman" pitchFamily="18" charset="0"/>
              </a:rPr>
              <a:t/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b="1">
                <a:cs typeface="Times New Roman" pitchFamily="18" charset="0"/>
              </a:rPr>
              <a:t>۲-هدايت كردن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منظور از قدرت هدايت كردن انگيزش، فعال شدن شخص در جهت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وصول به هدف مشخصي است.</a:t>
            </a:r>
          </a:p>
          <a:p>
            <a:pPr algn="r">
              <a:buFontTx/>
              <a:buNone/>
            </a:pPr>
            <a:endParaRPr lang="fa-IR" sz="2800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400">
                <a:cs typeface="Times New Roman" pitchFamily="18" charset="0"/>
              </a:rPr>
              <a:t>يا</a:t>
            </a:r>
            <a:r>
              <a:rPr lang="fa-IR" sz="2800">
                <a:cs typeface="Times New Roman" pitchFamily="18" charset="0"/>
              </a:rPr>
              <a:t> </a:t>
            </a:r>
            <a:r>
              <a:rPr lang="fa-IR" sz="2400">
                <a:cs typeface="Times New Roman" pitchFamily="18" charset="0"/>
              </a:rPr>
              <a:t>به عبارت ديگر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>
                <a:cs typeface="Times New Roman" pitchFamily="18" charset="0"/>
              </a:rPr>
              <a:t>اجزاء انگيزش</a:t>
            </a:r>
            <a:r>
              <a:rPr lang="fa-IR" sz="4000" b="1">
                <a:cs typeface="Times New Roman" pitchFamily="18" charset="0"/>
              </a:rPr>
              <a:t/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b="1">
                <a:cs typeface="Times New Roman" pitchFamily="18" charset="0"/>
              </a:rPr>
              <a:t>۲-هدايت كردن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76600"/>
            <a:ext cx="7772400" cy="28194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فرد برانگيخته شده در جهت خاصي سوق داده مي شود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>
                <a:cs typeface="Times New Roman" pitchFamily="18" charset="0"/>
              </a:rPr>
              <a:t>اجزاء انگيزش</a:t>
            </a:r>
            <a:r>
              <a:rPr lang="fa-IR" sz="4000" b="1">
                <a:cs typeface="Times New Roman" pitchFamily="18" charset="0"/>
              </a:rPr>
              <a:t/>
            </a:r>
            <a:br>
              <a:rPr lang="fa-IR" sz="4000" b="1">
                <a:cs typeface="Times New Roman" pitchFamily="18" charset="0"/>
              </a:rPr>
            </a:br>
            <a:r>
              <a:rPr lang="fa-IR" sz="4000" b="1">
                <a:cs typeface="Times New Roman" pitchFamily="18" charset="0"/>
              </a:rPr>
              <a:t> </a:t>
            </a:r>
            <a:r>
              <a:rPr lang="ar-SA" b="1">
                <a:cs typeface="Times New Roman" pitchFamily="18" charset="0"/>
              </a:rPr>
              <a:t>۳- مداومت</a:t>
            </a:r>
            <a:r>
              <a:rPr lang="ar-SA" sz="4000">
                <a:cs typeface="Times New Roman" pitchFamily="18" charset="0"/>
              </a:rPr>
              <a:t> </a:t>
            </a:r>
            <a:endParaRPr lang="en-US" sz="4000">
              <a:cs typeface="Times New Roman" pitchFamily="18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1242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منظور از مداومت رفتار برانگيخته شده اين است كه رفتار – تا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وصول به هدف – همچنان فعال باقي مي ماند.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طبقه بندي انگيزه ها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3352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انگيزه ها در سه گروه طبقه بندي مي شوند: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۱- انگيزه هاي فيزيولوژيك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۲- انگيزه هاي رواني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۳- انگيزه هاي اجتماعي</a:t>
            </a:r>
          </a:p>
          <a:p>
            <a:pPr algn="r">
              <a:buFontTx/>
              <a:buNone/>
            </a:pPr>
            <a:endParaRPr lang="ar-SA" sz="2800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fa-IR" sz="2400">
                <a:cs typeface="Times New Roman" pitchFamily="18" charset="0"/>
                <a:hlinkClick r:id="" action="ppaction://hlinkshowjump?jump=nextslide"/>
              </a:rPr>
              <a:t>مثال</a:t>
            </a:r>
            <a:endParaRPr lang="en-US" sz="240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طبقه بندي انگيزه ها. </a:t>
            </a:r>
            <a:r>
              <a:rPr lang="fa-IR" sz="3200" b="1" i="1">
                <a:cs typeface="Times New Roman" pitchFamily="18" charset="0"/>
              </a:rPr>
              <a:t>مثال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۱- انگيزه هاي فيزيولوژيك: گرسنگي و تشنگي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۲- انگيزه هاي رواني: جلب توجه، رقابت طلبي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۳- انگيزه هاي اجتماعي: وابستگي به گروه (احساس تعلق)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fa-IR" sz="4000" b="1"/>
              <a:t>نظريه هاي انگيزشي</a:t>
            </a:r>
            <a:endParaRPr lang="en-US" sz="4000" b="1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fa-IR" sz="2800"/>
              <a:t>نظريه هاي مختلفي در تعبير و تفسير رفتار انگيزشي وجود دارد، از جمله: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b="1">
                <a:cs typeface="Times New Roman" pitchFamily="18" charset="0"/>
              </a:rPr>
              <a:t>۱- نظريه </a:t>
            </a:r>
            <a:r>
              <a:rPr lang="ar-SA" b="1">
                <a:cs typeface="Times New Roman" pitchFamily="18" charset="0"/>
                <a:hlinkClick r:id="" action="ppaction://hlinkshowjump?jump=nextslide"/>
              </a:rPr>
              <a:t>سلسله مراتب نيازها(مزلو</a:t>
            </a:r>
            <a:r>
              <a:rPr lang="ar-SA" b="1">
                <a:cs typeface="Times New Roman" pitchFamily="18" charset="0"/>
              </a:rPr>
              <a:t>)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b="1">
                <a:cs typeface="Times New Roman" pitchFamily="18" charset="0"/>
              </a:rPr>
              <a:t>۲- نظريه </a:t>
            </a:r>
            <a:r>
              <a:rPr lang="ar-SA" b="1">
                <a:cs typeface="Times New Roman" pitchFamily="18" charset="0"/>
                <a:hlinkClick r:id="rId2" action="ppaction://hlinksldjump"/>
              </a:rPr>
              <a:t>سه وجهي آل</a:t>
            </a:r>
            <a:r>
              <a:rPr lang="fa-IR" b="1">
                <a:cs typeface="Times New Roman" pitchFamily="18" charset="0"/>
                <a:hlinkClick r:id="rId2" action="ppaction://hlinksldjump"/>
              </a:rPr>
              <a:t>درفر</a:t>
            </a:r>
            <a:endParaRPr lang="ar-SA" b="1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b="1">
                <a:cs typeface="Times New Roman" pitchFamily="18" charset="0"/>
              </a:rPr>
              <a:t>۳- نظريه موازنه: نظريه </a:t>
            </a:r>
            <a:r>
              <a:rPr lang="ar-SA" b="1">
                <a:cs typeface="Times New Roman" pitchFamily="18" charset="0"/>
                <a:hlinkClick r:id="rId3" action="ppaction://hlinksldjump"/>
              </a:rPr>
              <a:t>نا هماهنگي شناختي(فستينگر</a:t>
            </a:r>
            <a:r>
              <a:rPr lang="ar-SA" b="1">
                <a:cs typeface="Times New Roman" pitchFamily="18" charset="0"/>
              </a:rPr>
              <a:t>)                          نظريه </a:t>
            </a:r>
            <a:r>
              <a:rPr lang="ar-SA" b="1">
                <a:cs typeface="Times New Roman" pitchFamily="18" charset="0"/>
                <a:hlinkClick r:id="rId4" action="ppaction://hlinksldjump"/>
              </a:rPr>
              <a:t>برابري آدامز                               </a:t>
            </a:r>
            <a:endParaRPr lang="ar-SA" b="1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b="1">
                <a:cs typeface="Times New Roman" pitchFamily="18" charset="0"/>
              </a:rPr>
              <a:t>۴- نظريه </a:t>
            </a:r>
            <a:r>
              <a:rPr lang="ar-SA" b="1">
                <a:cs typeface="Times New Roman" pitchFamily="18" charset="0"/>
                <a:hlinkClick r:id="rId5" action="ppaction://hlinksldjump"/>
              </a:rPr>
              <a:t>دو عاملي هرزبرگ</a:t>
            </a:r>
            <a:endParaRPr lang="ar-SA" b="1">
              <a:cs typeface="Times New Roman" pitchFamily="18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b="1">
                <a:cs typeface="Times New Roman" pitchFamily="18" charset="0"/>
              </a:rPr>
              <a:t>۵- نظريه </a:t>
            </a:r>
            <a:r>
              <a:rPr lang="ar-SA" b="1">
                <a:cs typeface="Times New Roman" pitchFamily="18" charset="0"/>
                <a:hlinkClick r:id="rId6" action="ppaction://hlinksldjump"/>
              </a:rPr>
              <a:t>انتظار</a:t>
            </a:r>
            <a:r>
              <a:rPr lang="ar-SA" b="1">
                <a:cs typeface="Times New Roman" pitchFamily="18" charset="0"/>
              </a:rPr>
              <a:t>(وروم)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ar-SA" b="1">
                <a:cs typeface="Times New Roman" pitchFamily="18" charset="0"/>
              </a:rPr>
              <a:t>۶- نظريه </a:t>
            </a:r>
            <a:r>
              <a:rPr lang="ar-SA" b="1">
                <a:cs typeface="Times New Roman" pitchFamily="18" charset="0"/>
                <a:hlinkClick r:id="rId7" action="ppaction://hlinksldjump"/>
              </a:rPr>
              <a:t>انگيزش پيشرفت </a:t>
            </a:r>
            <a:r>
              <a:rPr lang="ar-SA" b="1">
                <a:cs typeface="Times New Roman" pitchFamily="18" charset="0"/>
              </a:rPr>
              <a:t>(مك كل</a:t>
            </a:r>
            <a:r>
              <a:rPr lang="fa-IR" b="1">
                <a:cs typeface="Times New Roman" pitchFamily="18" charset="0"/>
              </a:rPr>
              <a:t>ل</a:t>
            </a:r>
            <a:r>
              <a:rPr lang="ar-SA" b="1">
                <a:cs typeface="Times New Roman" pitchFamily="18" charset="0"/>
              </a:rPr>
              <a:t>ند)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/>
              <a:t>نظريه هاي انگيزشي</a:t>
            </a:r>
            <a:r>
              <a:rPr lang="fa-IR" sz="4000" b="1"/>
              <a:t/>
            </a:r>
            <a:br>
              <a:rPr lang="fa-IR" sz="4000" b="1"/>
            </a:br>
            <a:r>
              <a:rPr lang="ar-SA" b="1">
                <a:cs typeface="Times New Roman" pitchFamily="18" charset="0"/>
              </a:rPr>
              <a:t>۱- سلسله مراتب نيازها</a:t>
            </a:r>
            <a:endParaRPr lang="en-US" b="1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نظريه سلسله مراتب نيازها: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۱- انسان به طور مداوم در حالت برانگيختگي است</a:t>
            </a:r>
          </a:p>
          <a:p>
            <a:pPr algn="r">
              <a:buFontTx/>
              <a:buNone/>
            </a:pPr>
            <a:r>
              <a:rPr lang="ar-SA" sz="2800" b="1">
                <a:cs typeface="Times New Roman" pitchFamily="18" charset="0"/>
              </a:rPr>
              <a:t>۲- نيازها بر حسب اهميتي كه دارند به ترتيب تقدم و تأخر، در وضعيتي </a:t>
            </a:r>
            <a:r>
              <a:rPr lang="ar-SA" sz="2800" b="1">
                <a:cs typeface="Times New Roman" pitchFamily="18" charset="0"/>
                <a:hlinkClick r:id="" action="ppaction://hlinkshowjump?jump=nextslide"/>
              </a:rPr>
              <a:t>هرم شكل</a:t>
            </a:r>
            <a:r>
              <a:rPr lang="ar-SA" sz="2800" b="1">
                <a:cs typeface="Times New Roman" pitchFamily="18" charset="0"/>
              </a:rPr>
              <a:t>، قرار دارند</a:t>
            </a:r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هرم سلسه مراتب نيازها</a:t>
            </a:r>
            <a:endParaRPr lang="en-US" sz="4000" b="1">
              <a:cs typeface="Times New Roman" pitchFamily="18" charset="0"/>
            </a:endParaRPr>
          </a:p>
        </p:txBody>
      </p:sp>
      <p:graphicFrame>
        <p:nvGraphicFramePr>
          <p:cNvPr id="293888" name="Object 1024"/>
          <p:cNvGraphicFramePr>
            <a:graphicFrameLocks noChangeAspect="1"/>
          </p:cNvGraphicFramePr>
          <p:nvPr/>
        </p:nvGraphicFramePr>
        <p:xfrm>
          <a:off x="1295400" y="1447800"/>
          <a:ext cx="70485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1" name="Chart" r:id="rId3" imgW="7034760" imgH="4613040" progId="MSGraph.Chart.8">
                  <p:embed followColorScheme="full"/>
                </p:oleObj>
              </mc:Choice>
              <mc:Fallback>
                <p:oleObj name="Chart" r:id="rId3" imgW="7034760" imgH="4613040" progId="MSGraph.Chart.8">
                  <p:embed followColorScheme="full"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47800"/>
                        <a:ext cx="7048500" cy="525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7" name="Text Box 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>
                <a:cs typeface="Times New Roman" pitchFamily="18" charset="0"/>
              </a:rPr>
              <a:t>	</a:t>
            </a:r>
          </a:p>
        </p:txBody>
      </p:sp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4267200" y="2514600"/>
            <a:ext cx="1295400" cy="8540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>
                <a:cs typeface="Times New Roman" pitchFamily="18" charset="0"/>
              </a:rPr>
              <a:t>خود</a:t>
            </a:r>
          </a:p>
          <a:p>
            <a:pPr algn="ctr">
              <a:spcBef>
                <a:spcPct val="50000"/>
              </a:spcBef>
            </a:pPr>
            <a:r>
              <a:rPr lang="fa-IR" sz="2000" b="1">
                <a:cs typeface="Times New Roman" pitchFamily="18" charset="0"/>
              </a:rPr>
              <a:t>شكوفايي</a:t>
            </a:r>
            <a:endParaRPr lang="en-US" sz="2000" b="1">
              <a:cs typeface="Times New Roman" pitchFamily="18" charset="0"/>
            </a:endParaRPr>
          </a:p>
        </p:txBody>
      </p:sp>
      <p:sp>
        <p:nvSpPr>
          <p:cNvPr id="163850" name="Text Box 10"/>
          <p:cNvSpPr txBox="1">
            <a:spLocks noChangeArrowheads="1"/>
          </p:cNvSpPr>
          <p:nvPr/>
        </p:nvSpPr>
        <p:spPr bwMode="auto">
          <a:xfrm>
            <a:off x="4038600" y="3505200"/>
            <a:ext cx="1981200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>
                <a:cs typeface="Times New Roman" pitchFamily="18" charset="0"/>
              </a:rPr>
              <a:t>احترام به خويشتن</a:t>
            </a:r>
            <a:endParaRPr lang="en-US" sz="2000" b="1">
              <a:cs typeface="Times New Roman" pitchFamily="18" charset="0"/>
            </a:endParaRPr>
          </a:p>
        </p:txBody>
      </p:sp>
      <p:sp>
        <p:nvSpPr>
          <p:cNvPr id="163851" name="Text Box 11"/>
          <p:cNvSpPr txBox="1">
            <a:spLocks noChangeArrowheads="1"/>
          </p:cNvSpPr>
          <p:nvPr/>
        </p:nvSpPr>
        <p:spPr bwMode="auto">
          <a:xfrm>
            <a:off x="3962400" y="4114800"/>
            <a:ext cx="2133600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>
                <a:cs typeface="Times New Roman" pitchFamily="18" charset="0"/>
              </a:rPr>
              <a:t>نيازهاي عشق و تعلق</a:t>
            </a:r>
            <a:endParaRPr lang="en-US" sz="2000" b="1">
              <a:cs typeface="Times New Roman" pitchFamily="18" charset="0"/>
            </a:endParaRPr>
          </a:p>
        </p:txBody>
      </p:sp>
      <p:sp>
        <p:nvSpPr>
          <p:cNvPr id="163852" name="Text Box 12"/>
          <p:cNvSpPr txBox="1">
            <a:spLocks noChangeArrowheads="1"/>
          </p:cNvSpPr>
          <p:nvPr/>
        </p:nvSpPr>
        <p:spPr bwMode="auto">
          <a:xfrm>
            <a:off x="3733800" y="4724400"/>
            <a:ext cx="2590800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>
                <a:cs typeface="Times New Roman" pitchFamily="18" charset="0"/>
              </a:rPr>
              <a:t>نيازهاي ايمني</a:t>
            </a:r>
            <a:endParaRPr lang="en-US" sz="2000" b="1">
              <a:cs typeface="Times New Roman" pitchFamily="18" charset="0"/>
            </a:endParaRPr>
          </a:p>
        </p:txBody>
      </p:sp>
      <p:sp>
        <p:nvSpPr>
          <p:cNvPr id="163853" name="Text Box 13"/>
          <p:cNvSpPr txBox="1">
            <a:spLocks noChangeArrowheads="1"/>
          </p:cNvSpPr>
          <p:nvPr/>
        </p:nvSpPr>
        <p:spPr bwMode="auto">
          <a:xfrm>
            <a:off x="3505200" y="5257800"/>
            <a:ext cx="3048000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>
                <a:cs typeface="Times New Roman" pitchFamily="18" charset="0"/>
              </a:rPr>
              <a:t>نيازهاي فيزيولوژيكي</a:t>
            </a:r>
            <a:endParaRPr lang="en-US" sz="2000" b="1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/>
              <a:t>نظريه هاي انگيزشي</a:t>
            </a:r>
            <a:r>
              <a:rPr lang="fa-IR" sz="4000" b="1"/>
              <a:t/>
            </a:r>
            <a:br>
              <a:rPr lang="fa-IR" sz="4000" b="1"/>
            </a:br>
            <a:r>
              <a:rPr lang="ar-SA" b="1">
                <a:cs typeface="Times New Roman" pitchFamily="18" charset="0"/>
              </a:rPr>
              <a:t>۲- نظريه سه وجهي آلدرفر</a:t>
            </a:r>
            <a:endParaRPr lang="en-US" b="1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32766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نظريه </a:t>
            </a:r>
            <a:r>
              <a:rPr lang="fa-IR" sz="2800" b="1">
                <a:cs typeface="Times New Roman" pitchFamily="18" charset="0"/>
              </a:rPr>
              <a:t>سه وجهي آلدرفر</a:t>
            </a:r>
            <a:r>
              <a:rPr lang="fa-IR" sz="2800">
                <a:cs typeface="Times New Roman" pitchFamily="18" charset="0"/>
              </a:rPr>
              <a:t>، نيازها در سه گروه طبقه بندي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مي شوند:</a:t>
            </a: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۱- </a:t>
            </a:r>
            <a:r>
              <a:rPr lang="ar-SA" b="1">
                <a:cs typeface="Times New Roman" pitchFamily="18" charset="0"/>
                <a:hlinkClick r:id="" action="ppaction://hlinkshowjump?jump=nextslide"/>
              </a:rPr>
              <a:t>نيازهاي وجودي </a:t>
            </a:r>
            <a:endParaRPr lang="ar-SA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۲- </a:t>
            </a:r>
            <a:r>
              <a:rPr lang="ar-SA" b="1">
                <a:cs typeface="Times New Roman" pitchFamily="18" charset="0"/>
                <a:hlinkClick r:id="rId2" action="ppaction://hlinksldjump"/>
              </a:rPr>
              <a:t>نيازهاي وابستگي</a:t>
            </a:r>
            <a:endParaRPr lang="ar-SA" b="1"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ar-SA" b="1">
                <a:cs typeface="Times New Roman" pitchFamily="18" charset="0"/>
              </a:rPr>
              <a:t>۳- </a:t>
            </a:r>
            <a:r>
              <a:rPr lang="ar-SA" b="1">
                <a:cs typeface="Times New Roman" pitchFamily="18" charset="0"/>
                <a:hlinkClick r:id="rId3" action="ppaction://hlinksldjump"/>
              </a:rPr>
              <a:t>نيازهاي رشد</a:t>
            </a:r>
            <a:endParaRPr lang="en-US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b="1">
                <a:cs typeface="Times New Roman" pitchFamily="18" charset="0"/>
              </a:rPr>
              <a:t>نظريه سه وجهي آلدرفر</a:t>
            </a:r>
            <a:br>
              <a:rPr lang="fa-IR" sz="4000" b="1">
                <a:cs typeface="Times New Roman" pitchFamily="18" charset="0"/>
              </a:rPr>
            </a:br>
            <a:r>
              <a:rPr lang="fa-IR" sz="3200" b="1">
                <a:cs typeface="Times New Roman" pitchFamily="18" charset="0"/>
              </a:rPr>
              <a:t>نيازهاي وجودي</a:t>
            </a:r>
            <a:endParaRPr lang="en-US" sz="4000" b="1">
              <a:cs typeface="Times New Roman" pitchFamily="18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24200"/>
            <a:ext cx="7772400" cy="2971800"/>
          </a:xfrm>
        </p:spPr>
        <p:txBody>
          <a:bodyPr/>
          <a:lstStyle/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طبق </a:t>
            </a:r>
            <a:r>
              <a:rPr lang="fa-IR" sz="2800" b="1">
                <a:cs typeface="Times New Roman" pitchFamily="18" charset="0"/>
              </a:rPr>
              <a:t>نظريه سه وجهي آلدرفر</a:t>
            </a:r>
            <a:r>
              <a:rPr lang="fa-IR" sz="2800">
                <a:cs typeface="Times New Roman" pitchFamily="18" charset="0"/>
              </a:rPr>
              <a:t>، نيازهاي وجودي به نيازهاي مربوط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 به وجود جسماني يا بدني موجود زنده، همچون آب، غذا و لباس، </a:t>
            </a:r>
          </a:p>
          <a:p>
            <a:pPr algn="r">
              <a:buFontTx/>
              <a:buNone/>
            </a:pPr>
            <a:r>
              <a:rPr lang="fa-IR" sz="2800">
                <a:cs typeface="Times New Roman" pitchFamily="18" charset="0"/>
              </a:rPr>
              <a:t>ارتباط دارد.</a:t>
            </a:r>
            <a:endParaRPr lang="en-US" sz="280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4130</Words>
  <Application>Microsoft Office PowerPoint</Application>
  <PresentationFormat>On-screen Show (4:3)</PresentationFormat>
  <Paragraphs>700</Paragraphs>
  <Slides>134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37" baseType="lpstr">
      <vt:lpstr>Default Design</vt:lpstr>
      <vt:lpstr>Office Theme</vt:lpstr>
      <vt:lpstr>Chart</vt:lpstr>
      <vt:lpstr>PowerPoint Presentation</vt:lpstr>
      <vt:lpstr>PowerPoint Presentation</vt:lpstr>
      <vt:lpstr> </vt:lpstr>
      <vt:lpstr> </vt:lpstr>
      <vt:lpstr> </vt:lpstr>
      <vt:lpstr>تعريف روانشناسي</vt:lpstr>
      <vt:lpstr>رشته هاي روانشناسي</vt:lpstr>
      <vt:lpstr>رشته هاي كاربردي روانشناسي</vt:lpstr>
      <vt:lpstr>روانشناسي صنعتي- سازماني</vt:lpstr>
      <vt:lpstr> </vt:lpstr>
      <vt:lpstr>تعريف روانشناسي كار</vt:lpstr>
      <vt:lpstr>هدف اصلي روانشناس كار</vt:lpstr>
      <vt:lpstr>قلمرو روانشناسي كار</vt:lpstr>
      <vt:lpstr>كوشش اصلي روانشناس كار</vt:lpstr>
      <vt:lpstr>كوشش اصلي روانشناس كار</vt:lpstr>
      <vt:lpstr>كوشش اصلي روانشناس كار</vt:lpstr>
      <vt:lpstr>كوشش اصلي روانشناس كار</vt:lpstr>
      <vt:lpstr>كوشش اصلي روانشناس كار</vt:lpstr>
      <vt:lpstr>كوشش اصلي روانشناس كار</vt:lpstr>
      <vt:lpstr>زمينه كاربرد روانشناسي در محيط كار </vt:lpstr>
      <vt:lpstr>زمينه كاربرد روانشناسي در محيط كار</vt:lpstr>
      <vt:lpstr>زمينه كاربرد روانشناسي در محيط كار</vt:lpstr>
      <vt:lpstr> </vt:lpstr>
      <vt:lpstr>تفاوت هاي فردي</vt:lpstr>
      <vt:lpstr>وظيفه روانشناس كار در ارتباط با تفاوتهاي فردي</vt:lpstr>
      <vt:lpstr>منشا تفاوت هاي فردي</vt:lpstr>
      <vt:lpstr>توزيع ويژگيها</vt:lpstr>
      <vt:lpstr>كاربرد منحني بهنجار</vt:lpstr>
      <vt:lpstr>كاربرد مفاهيم مربوط به تفاوت هاي فردي</vt:lpstr>
      <vt:lpstr>تفاوت در شخصيت</vt:lpstr>
      <vt:lpstr>تعريف شخصيت</vt:lpstr>
      <vt:lpstr>تعريف شخصيت</vt:lpstr>
      <vt:lpstr>رابطه شخصيت و موفقيت در شغل</vt:lpstr>
      <vt:lpstr>صفات شخصيتي مهم</vt:lpstr>
      <vt:lpstr>صفات وابسته به برونگرايي</vt:lpstr>
      <vt:lpstr>صفات وابسته به خويشاوندي</vt:lpstr>
      <vt:lpstr>صفات وابسته به وظيفه شناسي</vt:lpstr>
      <vt:lpstr>صفات وابسته به ثبات هيجاني</vt:lpstr>
      <vt:lpstr>صفات وابسته به صداقت براي تجربه كردن </vt:lpstr>
      <vt:lpstr>ديدگاه روانشناسان كار</vt:lpstr>
      <vt:lpstr>ساير صفات مهم شخصيتي</vt:lpstr>
      <vt:lpstr>مرجع كنترل</vt:lpstr>
      <vt:lpstr>مرجع كنترل دروني</vt:lpstr>
      <vt:lpstr>مرجع كنترل بيروني</vt:lpstr>
      <vt:lpstr>رابطه مرجع كنترل و موفقيت شغلي</vt:lpstr>
      <vt:lpstr>صداقت و درستكاري</vt:lpstr>
      <vt:lpstr>هيجان خواهي</vt:lpstr>
      <vt:lpstr>حال و هواي عاطفي</vt:lpstr>
      <vt:lpstr>وضعيت عاطفي مثبت</vt:lpstr>
      <vt:lpstr>وضعيت عاطفي منفي</vt:lpstr>
      <vt:lpstr> </vt:lpstr>
      <vt:lpstr>رابطه ارضاي نياز كاركنان و بقاي سازمان</vt:lpstr>
      <vt:lpstr>شخصيتهاي دشوار يا مشكل ساز در سازمان</vt:lpstr>
      <vt:lpstr>ويژگيهاي شخصيتهاي همه چيزدان</vt:lpstr>
      <vt:lpstr>ويژگيهاي شخصيتهاي منفعل</vt:lpstr>
      <vt:lpstr>ويژگيهاي شخصيتهاي مستبد</vt:lpstr>
      <vt:lpstr>ويژگيهاي شخصيتهاي بله گو</vt:lpstr>
      <vt:lpstr>ويژگيهاي شخصيتهاي نه گو</vt:lpstr>
      <vt:lpstr>ويژگيهاي شخصيتهاي شاكي</vt:lpstr>
      <vt:lpstr>ويژگيهاي شخصيتهاي حسود</vt:lpstr>
      <vt:lpstr>نحوه مواجهه و مقابله با شخصيتهاي دشوار</vt:lpstr>
      <vt:lpstr> </vt:lpstr>
      <vt:lpstr>روش انتخاب كاركنان</vt:lpstr>
      <vt:lpstr>تعريف آزمون رواني</vt:lpstr>
      <vt:lpstr>تعريف آزمون رواني</vt:lpstr>
      <vt:lpstr>تعريف آزمون رواني</vt:lpstr>
      <vt:lpstr>طبقه بندي آزمونها</vt:lpstr>
      <vt:lpstr>طبقه بندي آزمونها ۱- آزمونهاي نوشتاري</vt:lpstr>
      <vt:lpstr>طبقه بندي آزمونها ۲- آزمونهاي ابزاري</vt:lpstr>
      <vt:lpstr>طبقه بندي آزمونها  ۳- آزمونهاي انفرادي</vt:lpstr>
      <vt:lpstr>طبقه بندي آزمونها  ۴- آزمونهاي گروهي</vt:lpstr>
      <vt:lpstr>طبقه بندي آزمونها 5- آزمونهاي هوش، استعداد و پيشرفت</vt:lpstr>
      <vt:lpstr>طبقه بندي آزمونها  ۶- آزمونهاي شخصيت</vt:lpstr>
      <vt:lpstr>طبقه بندي آزمونها  ۷- آزمونهاي ميزان شده</vt:lpstr>
      <vt:lpstr>طبقه بندي آزمونها  ۸- آزمون هاي كلامي</vt:lpstr>
      <vt:lpstr>مراحل انتخاب كاركنان (۱)</vt:lpstr>
      <vt:lpstr>مراحل انتخاب كاركنان (۲)</vt:lpstr>
      <vt:lpstr>مراحل انتخاب كاركنان (۳)</vt:lpstr>
      <vt:lpstr>مراحل انتخاب كاركنان (۴)</vt:lpstr>
      <vt:lpstr>PowerPoint Presentation</vt:lpstr>
      <vt:lpstr>مزاياي رويه هاي انتخاب علمي كاركنان</vt:lpstr>
      <vt:lpstr>تجزيه شغل </vt:lpstr>
      <vt:lpstr>انواع مصاحبه</vt:lpstr>
      <vt:lpstr>انواع مصاحبه  ۱- مصاحبه منظم</vt:lpstr>
      <vt:lpstr>انواع مصاحبه  ۲- مصاحبه آزاد</vt:lpstr>
      <vt:lpstr> </vt:lpstr>
      <vt:lpstr>تعريف انگيزش</vt:lpstr>
      <vt:lpstr>اجزاء انگيزش</vt:lpstr>
      <vt:lpstr>اجزاء انگيزش  ۱- نيروزايي</vt:lpstr>
      <vt:lpstr>اجزاء انگيزش  ۲-هدايت كردن</vt:lpstr>
      <vt:lpstr>اجزاء انگيزش  ۲-هدايت كردن</vt:lpstr>
      <vt:lpstr>اجزاء انگيزش  ۳- مداومت </vt:lpstr>
      <vt:lpstr>طبقه بندي انگيزه ها</vt:lpstr>
      <vt:lpstr>طبقه بندي انگيزه ها. مثال</vt:lpstr>
      <vt:lpstr>نظريه هاي انگيزشي</vt:lpstr>
      <vt:lpstr>نظريه هاي انگيزشي ۱- سلسله مراتب نيازها</vt:lpstr>
      <vt:lpstr>هرم سلسه مراتب نيازها</vt:lpstr>
      <vt:lpstr>نظريه هاي انگيزشي ۲- نظريه سه وجهي آلدرفر</vt:lpstr>
      <vt:lpstr>نظريه سه وجهي آلدرفر نيازهاي وجودي</vt:lpstr>
      <vt:lpstr>نظريه سه وجهي آلدرفر نيازهاي وابستگي</vt:lpstr>
      <vt:lpstr>نظريه سه وجهي آلدرفر نيازهاي رشد</vt:lpstr>
      <vt:lpstr>نظريه هاي موازنه</vt:lpstr>
      <vt:lpstr> </vt:lpstr>
      <vt:lpstr>اصول نظريه هاي موازنه ناسازگاري اعتقادات</vt:lpstr>
      <vt:lpstr>اصول نظريه هاي موازنه تنش ناسازگاري</vt:lpstr>
      <vt:lpstr>اصول نظريه هاي موازنه نيروزايي تنش</vt:lpstr>
      <vt:lpstr>خلاصه نظريه موازنه</vt:lpstr>
      <vt:lpstr>نظريه هاي موازنه نظريه برابري آدامز</vt:lpstr>
      <vt:lpstr>تعريف داده</vt:lpstr>
      <vt:lpstr>داده. مثال</vt:lpstr>
      <vt:lpstr>تعريف ستاده</vt:lpstr>
      <vt:lpstr>داده. مثال</vt:lpstr>
      <vt:lpstr>نظريه برابري آدامز</vt:lpstr>
      <vt:lpstr>۱- برابري داده ها</vt:lpstr>
      <vt:lpstr>۲- نا برابري داده ها</vt:lpstr>
      <vt:lpstr>تنش ناشي از نابرابري داده ها</vt:lpstr>
      <vt:lpstr>نظريه هاي انگيزشي ۴- نظريه دو عاملي هرزبرگ</vt:lpstr>
      <vt:lpstr>نظريه دو عاملي هرزبرگ عوامل انگيزشي</vt:lpstr>
      <vt:lpstr>نظريه دو عاملي هرزبرگ ۲- عوامل ابقا</vt:lpstr>
      <vt:lpstr>نظريه هاي انگيزشي ۵- نظريه انتظار</vt:lpstr>
      <vt:lpstr>مفاهيم نظريه انتظار  ۱- نتايج شغلي</vt:lpstr>
      <vt:lpstr>مفاهيم نظريه انتظار  ۲- بردار</vt:lpstr>
      <vt:lpstr>مفاهيم نظريه انتظار  ۲- بردار</vt:lpstr>
      <vt:lpstr>مفاهيم نظريه انتظار  ۳- وسيله</vt:lpstr>
      <vt:lpstr>مفاهيم نظريه انتظار  ۴- انتظار</vt:lpstr>
      <vt:lpstr>مفاهيم نظريه انتظار ۵- جاذبه</vt:lpstr>
      <vt:lpstr>جاذبه</vt:lpstr>
      <vt:lpstr>انگيزه پيشرفت</vt:lpstr>
      <vt:lpstr>عوامل برانگيزاننده رفتار در كاركنان</vt:lpstr>
      <vt:lpstr> </vt:lpstr>
      <vt:lpstr>جنسيت و مديريت</vt:lpstr>
      <vt:lpstr>علل كم رنگ بودن نقش زنان ايران در بهره وري  ملي</vt:lpstr>
      <vt:lpstr>علل عدم واگذاري پستهاي مديريت به زنان</vt:lpstr>
      <vt:lpstr>علل كمبود  نمونه هايي از مديران موفق زن در سازمانها</vt:lpstr>
    </vt:vector>
  </TitlesOfParts>
  <Company>QI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Manni</dc:creator>
  <cp:lastModifiedBy>ARC</cp:lastModifiedBy>
  <cp:revision>217</cp:revision>
  <dcterms:created xsi:type="dcterms:W3CDTF">2005-09-02T02:52:21Z</dcterms:created>
  <dcterms:modified xsi:type="dcterms:W3CDTF">2020-05-05T14:20:33Z</dcterms:modified>
</cp:coreProperties>
</file>