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  <p:sldId id="264" r:id="rId3"/>
    <p:sldId id="265" r:id="rId4"/>
    <p:sldId id="266" r:id="rId5"/>
    <p:sldId id="267" r:id="rId6"/>
    <p:sldId id="268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FE965F84-02B8-4B7B-8E51-B36BC90255F8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E4C7058C-E51E-44CF-B848-E77EA66551F0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5093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65F84-02B8-4B7B-8E51-B36BC90255F8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7058C-E51E-44CF-B848-E77EA6655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917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65F84-02B8-4B7B-8E51-B36BC90255F8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7058C-E51E-44CF-B848-E77EA66551F0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0454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65F84-02B8-4B7B-8E51-B36BC90255F8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7058C-E51E-44CF-B848-E77EA66551F0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0496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65F84-02B8-4B7B-8E51-B36BC90255F8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7058C-E51E-44CF-B848-E77EA6655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724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65F84-02B8-4B7B-8E51-B36BC90255F8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7058C-E51E-44CF-B848-E77EA66551F0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78972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65F84-02B8-4B7B-8E51-B36BC90255F8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7058C-E51E-44CF-B848-E77EA66551F0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85757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65F84-02B8-4B7B-8E51-B36BC90255F8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7058C-E51E-44CF-B848-E77EA66551F0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84675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65F84-02B8-4B7B-8E51-B36BC90255F8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7058C-E51E-44CF-B848-E77EA66551F0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1982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65F84-02B8-4B7B-8E51-B36BC90255F8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7058C-E51E-44CF-B848-E77EA6655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132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65F84-02B8-4B7B-8E51-B36BC90255F8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7058C-E51E-44CF-B848-E77EA66551F0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760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65F84-02B8-4B7B-8E51-B36BC90255F8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7058C-E51E-44CF-B848-E77EA6655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433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65F84-02B8-4B7B-8E51-B36BC90255F8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7058C-E51E-44CF-B848-E77EA66551F0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8402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65F84-02B8-4B7B-8E51-B36BC90255F8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7058C-E51E-44CF-B848-E77EA66551F0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7075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65F84-02B8-4B7B-8E51-B36BC90255F8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7058C-E51E-44CF-B848-E77EA6655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691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65F84-02B8-4B7B-8E51-B36BC90255F8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7058C-E51E-44CF-B848-E77EA66551F0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8248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65F84-02B8-4B7B-8E51-B36BC90255F8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7058C-E51E-44CF-B848-E77EA6655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170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E965F84-02B8-4B7B-8E51-B36BC90255F8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4C7058C-E51E-44CF-B848-E77EA6655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180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9.png"/><Relationship Id="rId4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9.png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9.png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059BCA-CFF2-4435-BEDD-D4A0094AE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AFB64-F21B-42CA-8F42-98B436D2A76A}" type="slidenum">
              <a:rPr lang="en-US" smtClean="0"/>
              <a:t>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64CB30F-B4B6-4EEB-A31F-77DF31AA18A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40933" y="850900"/>
            <a:ext cx="9601200" cy="806450"/>
          </a:xfrm>
        </p:spPr>
        <p:txBody>
          <a:bodyPr>
            <a:normAutofit/>
          </a:bodyPr>
          <a:lstStyle/>
          <a:p>
            <a:pPr algn="r"/>
            <a:r>
              <a:rPr lang="fa-IR" sz="4000" dirty="0">
                <a:highlight>
                  <a:srgbClr val="FF00FF"/>
                </a:highlight>
              </a:rPr>
              <a:t>صوت  یک  موج فشاری است. </a:t>
            </a:r>
            <a:endParaRPr lang="en-US" sz="4000" dirty="0">
              <a:highlight>
                <a:srgbClr val="FF00FF"/>
              </a:highlight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86A105-97EC-4558-8DD6-89D1279C86C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195005" y="2319338"/>
            <a:ext cx="5924550" cy="3233737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fa-IR" dirty="0"/>
              <a:t>صدا موجی مکانیکی است که از جنبش طولی ذرات محیطی که در آن حرکت می کند حاصل می شود. </a:t>
            </a:r>
          </a:p>
          <a:p>
            <a:pPr marL="0" indent="0" algn="r">
              <a:buNone/>
            </a:pPr>
            <a:endParaRPr lang="fa-IR" dirty="0"/>
          </a:p>
          <a:p>
            <a:pPr marL="0" indent="0" algn="r">
              <a:buNone/>
            </a:pPr>
            <a:r>
              <a:rPr lang="fa-IR" dirty="0"/>
              <a:t> ارتعاش دیاپازون یا هر چشمه صوتی دیگر باعث  می شود که </a:t>
            </a:r>
            <a:r>
              <a:rPr lang="fa-IR" u="sng" dirty="0">
                <a:solidFill>
                  <a:srgbClr val="C00000"/>
                </a:solidFill>
              </a:rPr>
              <a:t>لایه های هوا به طور متناوب فشرده و منبسط می شوند یعنی فشار به صورت نوسانی با زمان تغییر می کند.</a:t>
            </a:r>
            <a:endParaRPr lang="en-US" u="sng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EB32BD-7773-4FBF-92CD-B1FDE60489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916" y="1851783"/>
            <a:ext cx="3246782" cy="21730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39A9E6-5BE9-4143-A59D-B558CD4834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8530" y="4470789"/>
            <a:ext cx="3588026" cy="138601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3B7B2F6-12BB-467F-A689-A9BD7D327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7531" y="7144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00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3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733E1D5-BA52-4DF4-ACCB-B4AEA88EA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>
                <a:solidFill>
                  <a:srgbClr val="FF0000"/>
                </a:solidFill>
              </a:rPr>
              <a:t>نکات: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A48E8D-9557-4F49-86AB-48212BABE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9629" y="2556932"/>
            <a:ext cx="9601196" cy="3318936"/>
          </a:xfrm>
        </p:spPr>
        <p:txBody>
          <a:bodyPr/>
          <a:lstStyle/>
          <a:p>
            <a:pPr algn="r" rtl="1"/>
            <a:endParaRPr lang="fa-IR" sz="1400" dirty="0"/>
          </a:p>
          <a:p>
            <a:pPr algn="r" rtl="1"/>
            <a:r>
              <a:rPr lang="fa-IR" dirty="0"/>
              <a:t>وقتی محیط انتشار  صوت  تغییر می کند،  سرعت صوت نیز تغییر می کند اما </a:t>
            </a:r>
            <a:r>
              <a:rPr lang="fa-IR" u="sng" dirty="0"/>
              <a:t>فرکانس آن تغییر نمی کند.</a:t>
            </a:r>
          </a:p>
          <a:p>
            <a:pPr algn="r" rtl="1"/>
            <a:endParaRPr lang="fa-IR" dirty="0"/>
          </a:p>
          <a:p>
            <a:pPr algn="r" rtl="1"/>
            <a:r>
              <a:rPr lang="fa-IR" dirty="0"/>
              <a:t> در جامدات صوت به صورت امواج طولی و امواج عرضی می تواند منتشر شود اما در مایعات و گازها صوت </a:t>
            </a:r>
            <a:r>
              <a:rPr lang="fa-IR" u="sng" dirty="0"/>
              <a:t>فقط به صورت طولی </a:t>
            </a:r>
            <a:r>
              <a:rPr lang="fa-IR" dirty="0"/>
              <a:t>می تواند منتشر شود زیرا در گازها و مایعات نیروی بازگرداننده کمتر است.</a:t>
            </a:r>
          </a:p>
          <a:p>
            <a:pPr algn="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C98025-D77E-4AC5-A5EA-2BFCBD859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AFB64-F21B-42CA-8F42-98B436D2A76A}" type="slidenum">
              <a:rPr lang="en-US" smtClean="0"/>
              <a:t>2</a:t>
            </a:fld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A1F5436-9825-41AF-83C8-993842E002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2" y="9821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0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D41612-EA13-43C5-9824-0134025B7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AFB64-F21B-42CA-8F42-98B436D2A76A}" type="slidenum">
              <a:rPr lang="en-US" smtClean="0"/>
              <a:t>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C12912-BFFD-46A5-9905-9867A0FEE36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0266" y="738188"/>
            <a:ext cx="9601200" cy="917575"/>
          </a:xfrm>
        </p:spPr>
        <p:txBody>
          <a:bodyPr/>
          <a:lstStyle/>
          <a:p>
            <a:pPr algn="r"/>
            <a:r>
              <a:rPr lang="fa-IR" dirty="0">
                <a:solidFill>
                  <a:srgbClr val="FF0000"/>
                </a:solidFill>
              </a:rPr>
              <a:t>سرعت صوت: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941826-B68B-4481-BD93-8D52C041E70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577541" y="1782763"/>
            <a:ext cx="4733925" cy="4186237"/>
          </a:xfrm>
        </p:spPr>
        <p:txBody>
          <a:bodyPr>
            <a:normAutofit lnSpcReduction="10000"/>
          </a:bodyPr>
          <a:lstStyle/>
          <a:p>
            <a:pPr algn="r" rtl="1"/>
            <a:endParaRPr lang="fa-IR" sz="1700" dirty="0"/>
          </a:p>
          <a:p>
            <a:pPr algn="r" rtl="1"/>
            <a:r>
              <a:rPr lang="fa-IR" dirty="0"/>
              <a:t>انتشار صوت </a:t>
            </a:r>
            <a:r>
              <a:rPr lang="fa-IR" dirty="0">
                <a:highlight>
                  <a:srgbClr val="FFFF00"/>
                </a:highlight>
              </a:rPr>
              <a:t>در یک محیط همگن </a:t>
            </a:r>
            <a:r>
              <a:rPr lang="fa-IR" dirty="0"/>
              <a:t>به صورت حرکتی یکنواخت و با </a:t>
            </a:r>
            <a:r>
              <a:rPr lang="fa-IR" dirty="0">
                <a:highlight>
                  <a:srgbClr val="FFFF00"/>
                </a:highlight>
              </a:rPr>
              <a:t>سرعت ثابت </a:t>
            </a:r>
            <a:r>
              <a:rPr lang="fa-IR" dirty="0"/>
              <a:t>انجام می شود. </a:t>
            </a:r>
            <a:r>
              <a:rPr lang="fa-IR" dirty="0">
                <a:highlight>
                  <a:srgbClr val="00FF00"/>
                </a:highlight>
              </a:rPr>
              <a:t>این سرعت ثابت به حالت و جنس محیط و شرایط فیزیکی آن بستگی دارد.</a:t>
            </a:r>
          </a:p>
          <a:p>
            <a:pPr algn="r" rtl="1"/>
            <a:endParaRPr lang="fa-IR" sz="1400" dirty="0"/>
          </a:p>
          <a:p>
            <a:pPr algn="r" rtl="1"/>
            <a:r>
              <a:rPr lang="fa-IR" dirty="0"/>
              <a:t> </a:t>
            </a:r>
            <a:r>
              <a:rPr lang="fa-IR" dirty="0">
                <a:highlight>
                  <a:srgbClr val="00FFFF"/>
                </a:highlight>
              </a:rPr>
              <a:t>سرعت صوت در جامدات بیشتر از مایعات و در مایعات بیشتر از گازها است. </a:t>
            </a:r>
            <a:r>
              <a:rPr lang="fa-IR" dirty="0"/>
              <a:t>در جدول روبه رو سرعت صوت در چند محیط مختلف آورده شده است:</a:t>
            </a:r>
          </a:p>
          <a:p>
            <a:pPr algn="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CE92C8-3BCA-4363-881B-629C01F07A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543" y="2080591"/>
            <a:ext cx="5620301" cy="3498574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562618C-D5BB-411A-8B4F-2CA897BE38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0781" y="7586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17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3B4764-ADA3-42DD-BDF3-F15E15012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AFB64-F21B-42CA-8F42-98B436D2A76A}" type="slidenum">
              <a:rPr lang="en-US" smtClean="0"/>
              <a:t>4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9D1EC4EA-3E8A-41A6-A467-AEF24B6C3948}"/>
                  </a:ext>
                </a:extLst>
              </p:cNvPr>
              <p:cNvSpPr>
                <a:spLocks noGrp="1"/>
              </p:cNvSpPr>
              <p:nvPr>
                <p:ph idx="4294967295"/>
              </p:nvPr>
            </p:nvSpPr>
            <p:spPr>
              <a:xfrm>
                <a:off x="722490" y="768350"/>
                <a:ext cx="10880725" cy="5480050"/>
              </a:xfrm>
            </p:spPr>
            <p:txBody>
              <a:bodyPr>
                <a:normAutofit/>
              </a:bodyPr>
              <a:lstStyle/>
              <a:p>
                <a:pPr marL="0" indent="0" algn="r" rtl="1">
                  <a:buNone/>
                </a:pPr>
                <a:r>
                  <a:rPr lang="fa-IR" sz="3200" dirty="0">
                    <a:solidFill>
                      <a:srgbClr val="CF0B80"/>
                    </a:solidFill>
                  </a:rPr>
                  <a:t>سرعت صوت در گازها:</a:t>
                </a:r>
              </a:p>
              <a:p>
                <a:pPr algn="r" rtl="1"/>
                <a:endParaRPr lang="fa-IR" sz="100" dirty="0"/>
              </a:p>
              <a:p>
                <a:pPr algn="r" rtl="1"/>
                <a:r>
                  <a:rPr lang="fa-IR" dirty="0"/>
                  <a:t>در گازهای مختلف سرعت صوت به </a:t>
                </a:r>
                <a:r>
                  <a:rPr lang="fa-IR" dirty="0">
                    <a:highlight>
                      <a:srgbClr val="00FFFF"/>
                    </a:highlight>
                  </a:rPr>
                  <a:t>دما و جرم مولکولی گاز </a:t>
                </a:r>
                <a:r>
                  <a:rPr lang="fa-IR" dirty="0"/>
                  <a:t>بستگی دارد و از رابطه زیر به دست می آید:</a:t>
                </a:r>
                <a:endParaRPr lang="en-US" dirty="0"/>
              </a:p>
              <a:p>
                <a:pPr algn="r" rtl="1"/>
                <a:endParaRPr lang="en-US" sz="2000" dirty="0"/>
              </a:p>
              <a:p>
                <a:pPr marL="0" indent="0" algn="r" rtl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𝑅𝑇</m:t>
                              </m:r>
                            </m:num>
                            <m:den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2000" dirty="0">
                  <a:ea typeface="Cambria Math" panose="02040503050406030204" pitchFamily="18" charset="0"/>
                </a:endParaRPr>
              </a:p>
              <a:p>
                <a:pPr marL="0" indent="0" algn="r" rtl="1">
                  <a:buNone/>
                </a:pPr>
                <a:r>
                  <a:rPr lang="en-US" sz="2000" dirty="0"/>
                  <a:t>R=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314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𝑚𝑜𝑙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𝑘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 </a:t>
                </a:r>
                <a:r>
                  <a:rPr lang="fa-IR" sz="2000" dirty="0"/>
                  <a:t> ثابت عمومی گازها</a:t>
                </a:r>
              </a:p>
              <a:p>
                <a:pPr marL="0" indent="0" algn="r" rtl="1">
                  <a:buNone/>
                </a:pPr>
                <a:r>
                  <a:rPr lang="fa-IR" sz="2000" dirty="0">
                    <a:ea typeface="Cambria Math" panose="02040503050406030204" pitchFamily="18" charset="0"/>
                  </a:rPr>
                  <a:t>ضریب اتمیسیته= </a:t>
                </a:r>
                <a14:m>
                  <m:oMath xmlns:m="http://schemas.openxmlformats.org/officeDocument/2006/math">
                    <m:r>
                      <a:rPr lang="fa-I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endParaRPr lang="en-US" sz="2000" dirty="0">
                  <a:ea typeface="Cambria Math" panose="02040503050406030204" pitchFamily="18" charset="0"/>
                </a:endParaRPr>
              </a:p>
              <a:p>
                <a:pPr marL="0" indent="0" algn="r" rtl="1">
                  <a:buNone/>
                </a:pPr>
                <a:r>
                  <a:rPr lang="fa-IR" sz="2000" dirty="0">
                    <a:ea typeface="Cambria Math" panose="02040503050406030204" pitchFamily="18" charset="0"/>
                  </a:rPr>
                  <a:t>دما بر حسب کلوین</a:t>
                </a:r>
                <a:r>
                  <a:rPr lang="en-US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θ+273:</a:t>
                </a:r>
                <a:r>
                  <a:rPr lang="fa-IR" sz="2000" dirty="0">
                    <a:ea typeface="Cambria Math" panose="02040503050406030204" pitchFamily="18" charset="0"/>
                  </a:rPr>
                  <a:t>=</a:t>
                </a:r>
                <a:r>
                  <a:rPr lang="en-US" sz="2000" dirty="0">
                    <a:ea typeface="Cambria Math" panose="02040503050406030204" pitchFamily="18" charset="0"/>
                  </a:rPr>
                  <a:t>T</a:t>
                </a:r>
              </a:p>
              <a:p>
                <a:pPr marL="0" indent="0" algn="r" rtl="1">
                  <a:buNone/>
                </a:pPr>
                <a:r>
                  <a:rPr lang="fa-IR" sz="2000" dirty="0">
                    <a:ea typeface="Cambria Math" panose="02040503050406030204" pitchFamily="18" charset="0"/>
                  </a:rPr>
                  <a:t>جرم مولکولی=</a:t>
                </a:r>
                <a:r>
                  <a:rPr lang="en-US" sz="2000" dirty="0">
                    <a:ea typeface="Cambria Math" panose="02040503050406030204" pitchFamily="18" charset="0"/>
                  </a:rPr>
                  <a:t>M</a:t>
                </a:r>
              </a:p>
              <a:p>
                <a:pPr algn="r"/>
                <a:endParaRPr lang="en-US" dirty="0"/>
              </a:p>
            </p:txBody>
          </p:sp>
        </mc:Choice>
        <mc:Fallback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9D1EC4EA-3E8A-41A6-A467-AEF24B6C39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722490" y="768350"/>
                <a:ext cx="10880725" cy="5480050"/>
              </a:xfrm>
              <a:blipFill>
                <a:blip r:embed="rId4"/>
                <a:stretch>
                  <a:fillRect l="-336" t="-1557" r="-14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3D419A8-EE7E-4C5F-8118-83B57A42FD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3913" y="768628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083F99-3FEC-44AF-AA21-42BEBAE480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2712" y="5047218"/>
            <a:ext cx="688657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0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1286A4-FB52-47E1-B3F7-F98D97DF9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AFB64-F21B-42CA-8F42-98B436D2A76A}" type="slidenum">
              <a:rPr lang="en-US" smtClean="0"/>
              <a:t>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1CC53-2F2B-421D-BC8B-22515D1FC9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4016" y="542321"/>
            <a:ext cx="6247023" cy="5766483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6123D4F-3819-43C8-ACDC-13F5EC64C1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7408" y="9508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91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2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7D3DD0-204F-41A0-AEEB-7C19D17FE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AFB64-F21B-42CA-8F42-98B436D2A76A}" type="slidenum">
              <a:rPr lang="en-US" smtClean="0"/>
              <a:t>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90B094-27BF-48AC-840A-5E42F891D4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3860" y="923299"/>
            <a:ext cx="7129670" cy="45597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1A1C9AB-17AF-4A7F-808F-D906BCC3807C}"/>
              </a:ext>
            </a:extLst>
          </p:cNvPr>
          <p:cNvSpPr/>
          <p:nvPr/>
        </p:nvSpPr>
        <p:spPr>
          <a:xfrm>
            <a:off x="993913" y="5340623"/>
            <a:ext cx="14577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1"/>
            <a:r>
              <a:rPr lang="fa-IR" sz="2000" dirty="0"/>
              <a:t>پایان جلسه دوم</a:t>
            </a:r>
            <a:endParaRPr lang="en-US" sz="2000" dirty="0"/>
          </a:p>
          <a:p>
            <a:pPr rtl="1"/>
            <a:r>
              <a:rPr lang="fa-IR" sz="2000" dirty="0"/>
              <a:t>  موفق باشید</a:t>
            </a:r>
          </a:p>
          <a:p>
            <a:endParaRPr lang="en-US" sz="20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964E169-993D-4262-9A8B-FCFA12B482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3913" y="765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97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1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</TotalTime>
  <Words>256</Words>
  <Application>Microsoft Office PowerPoint</Application>
  <PresentationFormat>Widescreen</PresentationFormat>
  <Paragraphs>31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Cambria Math</vt:lpstr>
      <vt:lpstr>Garamond</vt:lpstr>
      <vt:lpstr>Organic</vt:lpstr>
      <vt:lpstr>صوت  یک  موج فشاری است. </vt:lpstr>
      <vt:lpstr>نکات:</vt:lpstr>
      <vt:lpstr>سرعت صوت: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صوت  یک  موج فشاری است. </dc:title>
  <dc:creator>rayaneh pajooh</dc:creator>
  <cp:lastModifiedBy>rayaneh pajooh</cp:lastModifiedBy>
  <cp:revision>1</cp:revision>
  <dcterms:created xsi:type="dcterms:W3CDTF">2020-03-31T13:58:26Z</dcterms:created>
  <dcterms:modified xsi:type="dcterms:W3CDTF">2020-03-31T14:00:12Z</dcterms:modified>
</cp:coreProperties>
</file>