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3" r:id="rId2"/>
    <p:sldId id="272" r:id="rId3"/>
    <p:sldId id="256" r:id="rId4"/>
    <p:sldId id="257" r:id="rId5"/>
    <p:sldId id="258" r:id="rId6"/>
    <p:sldId id="259" r:id="rId7"/>
    <p:sldId id="260" r:id="rId8"/>
    <p:sldId id="261" r:id="rId9"/>
    <p:sldId id="262" r:id="rId10"/>
    <p:sldId id="263" r:id="rId11"/>
    <p:sldId id="264" r:id="rId12"/>
    <p:sldId id="266" r:id="rId13"/>
    <p:sldId id="265" r:id="rId14"/>
    <p:sldId id="267" r:id="rId15"/>
    <p:sldId id="268" r:id="rId16"/>
    <p:sldId id="269" r:id="rId17"/>
    <p:sldId id="270"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tx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3/19/2020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3/19/2020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1" eaLnBrk="1" latinLnBrk="0" hangingPunct="1">
        <a:lnSpc>
          <a:spcPct val="90000"/>
        </a:lnSpc>
        <a:spcBef>
          <a:spcPct val="0"/>
        </a:spcBef>
        <a:buNone/>
        <a:defRPr sz="3600" kern="1200" cap="all" baseline="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outerShdw blurRad="47625" dist="12700" dir="2700000" algn="tl" rotWithShape="0">
              <a:srgbClr val="000000">
                <a:alpha val="36000"/>
              </a:srgbClr>
            </a:outerShdw>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outerShdw blurRad="47625" dist="12700" dir="2700000" algn="tl" rotWithShape="0">
              <a:srgbClr val="000000">
                <a:alpha val="36000"/>
              </a:srgbClr>
            </a:outerShdw>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outerShdw blurRad="47625" dist="12700" dir="2700000" algn="tl" rotWithShape="0">
              <a:srgbClr val="000000">
                <a:alpha val="36000"/>
              </a:srgbClr>
            </a:outerShdw>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fa.wikipedia.org/wiki/%D8%A7%D8%B3%DA%A9%D9%86%D8%A7%D8%B3" TargetMode="External"/><Relationship Id="rId2" Type="http://schemas.openxmlformats.org/officeDocument/2006/relationships/hyperlink" Target="https://fa.wikipedia.org/wiki/%D9%BE%D9%88%D9%84_%D8%A8%DB%8C%E2%80%8C%D9%BE%D8%B4%D8%AA%D9%88%D8%A7%D9%86%D9%87"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fa.wikipedia.org/w/index.php?title=%D8%A8%D8%A7%D9%86%DA%A9%D8%AF%D8%A7%D8%B1%DB%8C_%D8%B0%D8%AE%DB%8C%D8%B1%D9%87_%D8%AC%D8%B2%D8%A6%DB%8C&amp;action=edit&amp;redlink=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035308"/>
          </a:xfrm>
        </p:spPr>
        <p:txBody>
          <a:bodyPr/>
          <a:lstStyle/>
          <a:p>
            <a:r>
              <a:rPr lang="fa-IR" b="1" dirty="0">
                <a:effectLst/>
              </a:rPr>
              <a:t>بِسْمِ اللَّهِ الرَّحْمَنِ الرَّحِيمِ</a:t>
            </a:r>
            <a:endParaRPr lang="fa-IR" dirty="0"/>
          </a:p>
        </p:txBody>
      </p:sp>
      <p:sp>
        <p:nvSpPr>
          <p:cNvPr id="3" name="Content Placeholder 2"/>
          <p:cNvSpPr>
            <a:spLocks noGrp="1"/>
          </p:cNvSpPr>
          <p:nvPr>
            <p:ph sz="quarter" idx="13"/>
          </p:nvPr>
        </p:nvSpPr>
        <p:spPr/>
        <p:txBody>
          <a:bodyPr/>
          <a:lstStyle/>
          <a:p>
            <a:endParaRPr lang="fa-IR" dirty="0"/>
          </a:p>
        </p:txBody>
      </p:sp>
    </p:spTree>
    <p:extLst>
      <p:ext uri="{BB962C8B-B14F-4D97-AF65-F5344CB8AC3E}">
        <p14:creationId xmlns:p14="http://schemas.microsoft.com/office/powerpoint/2010/main" val="4222856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effectLst/>
              </a:rPr>
              <a:t>پول به عنوان معیار سنجش ارزش( واحد شمارش) : </a:t>
            </a:r>
            <a:r>
              <a:rPr lang="en-US" dirty="0">
                <a:effectLst/>
              </a:rPr>
              <a:t/>
            </a:r>
            <a:br>
              <a:rPr lang="en-US" dirty="0">
                <a:effectLst/>
              </a:rPr>
            </a:br>
            <a:endParaRPr lang="fa-IR" dirty="0"/>
          </a:p>
        </p:txBody>
      </p:sp>
      <p:sp>
        <p:nvSpPr>
          <p:cNvPr id="3" name="Content Placeholder 2"/>
          <p:cNvSpPr>
            <a:spLocks noGrp="1"/>
          </p:cNvSpPr>
          <p:nvPr>
            <p:ph sz="quarter" idx="13"/>
          </p:nvPr>
        </p:nvSpPr>
        <p:spPr/>
        <p:txBody>
          <a:bodyPr/>
          <a:lstStyle/>
          <a:p>
            <a:r>
              <a:rPr lang="en-US" dirty="0">
                <a:effectLst/>
              </a:rPr>
              <a:t> </a:t>
            </a:r>
            <a:r>
              <a:rPr lang="fa-IR" dirty="0">
                <a:effectLst/>
              </a:rPr>
              <a:t>در گذشته ، کالاها با یکدیگر سنجیده می شدند : مثلا اگر سه کالای گاو و گوسفند و ذرت وجود داشت، گاو با گوسفند و ذرت ارزش گذاری می شد ( مثلا هر گاو برابر با ۲گوسفند یا ۵۰ کیسه ذرت ) . مشکل دیگر در مبادلات پایاپای عدم تقسیم پذیری واحد ها به اجزاء ( نظیر وقتی که یک گوسفند نصف ارزش گاو است)  می باشد. </a:t>
            </a:r>
            <a:endParaRPr lang="en-US" dirty="0">
              <a:effectLst/>
            </a:endParaRPr>
          </a:p>
          <a:p>
            <a:r>
              <a:rPr lang="fa-IR" dirty="0">
                <a:effectLst/>
              </a:rPr>
              <a:t>اما وقتی که پول وجود دارد، ازش همه کالاها به پول بیان شده و ما این ارزش پولی را قیمت می نامیم . در هر حال انتخاب یک معیار سنجش ارزش و قیمت گزاری ،  باعث صرفه جویی بسیار در وقت و انرژی برای نگهداری قیمتهای نسبی و  یا ارزش کالاهای مختلف شده و مسئله تبدیل واحد ها به یکدیگر را حل میکند.</a:t>
            </a:r>
            <a:endParaRPr lang="en-US" dirty="0">
              <a:effectLst/>
            </a:endParaRPr>
          </a:p>
          <a:p>
            <a:endParaRPr lang="fa-IR" dirty="0"/>
          </a:p>
        </p:txBody>
      </p:sp>
    </p:spTree>
    <p:extLst>
      <p:ext uri="{BB962C8B-B14F-4D97-AF65-F5344CB8AC3E}">
        <p14:creationId xmlns:p14="http://schemas.microsoft.com/office/powerpoint/2010/main" val="1545519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پول به عنوان وسیله حفظ ارزش:</a:t>
            </a:r>
          </a:p>
        </p:txBody>
      </p:sp>
      <p:sp>
        <p:nvSpPr>
          <p:cNvPr id="3" name="Content Placeholder 2"/>
          <p:cNvSpPr>
            <a:spLocks noGrp="1"/>
          </p:cNvSpPr>
          <p:nvPr>
            <p:ph sz="quarter" idx="13"/>
          </p:nvPr>
        </p:nvSpPr>
        <p:spPr/>
        <p:txBody>
          <a:bodyPr>
            <a:normAutofit fontScale="85000" lnSpcReduction="10000"/>
          </a:bodyPr>
          <a:lstStyle/>
          <a:p>
            <a:r>
              <a:rPr lang="fa-IR" dirty="0">
                <a:effectLst/>
              </a:rPr>
              <a:t>وظیفه‌ دیگر پول آن است که از آن می توان به عنوان حفظ ارزش نیز استفاده نمود. </a:t>
            </a:r>
            <a:endParaRPr lang="en-US" dirty="0">
              <a:effectLst/>
            </a:endParaRPr>
          </a:p>
          <a:p>
            <a:r>
              <a:rPr lang="fa-IR" dirty="0">
                <a:effectLst/>
              </a:rPr>
              <a:t>افراد پول را نزد خود نگه دارند، می توانند در هر زمان از آن به منظور خرید کالای مورد نظر استفاده نمایند این وظیفه پول برای جامعه مفید است</a:t>
            </a:r>
            <a:endParaRPr lang="en-US" dirty="0">
              <a:effectLst/>
            </a:endParaRPr>
          </a:p>
          <a:p>
            <a:r>
              <a:rPr lang="fa-IR" dirty="0">
                <a:effectLst/>
              </a:rPr>
              <a:t>به عنوان مثال : مردمی که ماهیانه حقوق میگیرند ، یا درآمد خود را سالیانه دریافت میکنند میتوانند برای پول خود برنامه ریزی کرده و آن را روزانه خرج کنند</a:t>
            </a:r>
            <a:endParaRPr lang="en-US" dirty="0">
              <a:effectLst/>
            </a:endParaRPr>
          </a:p>
          <a:p>
            <a:r>
              <a:rPr lang="fa-IR" dirty="0">
                <a:effectLst/>
              </a:rPr>
              <a:t>همچنین میتوانند ، مقداری از پول را به عنوان  پس انداز برای آینده خود یا فرزندانشان نگه دارند</a:t>
            </a:r>
            <a:endParaRPr lang="en-US" dirty="0">
              <a:effectLst/>
            </a:endParaRPr>
          </a:p>
          <a:p>
            <a:r>
              <a:rPr lang="fa-IR" dirty="0">
                <a:effectLst/>
              </a:rPr>
              <a:t>اگه پول نباشه مردم باید کالا هارا دخیره کنند که این امر در بسیاری از کالاها غیر ممکن است ، زیرا فاسد میشوند، همچنین بعضی از کالا هزینه انبار داری دارد وما نمیتوانیم برای مدت خیلی طولانی کالا ها را انبار کنیم </a:t>
            </a:r>
            <a:endParaRPr lang="en-US" dirty="0">
              <a:effectLst/>
            </a:endParaRPr>
          </a:p>
          <a:p>
            <a:r>
              <a:rPr lang="fa-IR" dirty="0">
                <a:effectLst/>
              </a:rPr>
              <a:t>البته پول تنها وسیله ذخیره ارزش و لزوما بهترین آن نیست؛  زیرا چناچه قیمت کالاها و خدمات افزایش یابد قدرت خرید پول کاهش پیدا می کند.</a:t>
            </a:r>
            <a:endParaRPr lang="en-US" dirty="0">
              <a:effectLst/>
            </a:endParaRPr>
          </a:p>
          <a:p>
            <a:endParaRPr lang="fa-IR" dirty="0"/>
          </a:p>
        </p:txBody>
      </p:sp>
    </p:spTree>
    <p:extLst>
      <p:ext uri="{BB962C8B-B14F-4D97-AF65-F5344CB8AC3E}">
        <p14:creationId xmlns:p14="http://schemas.microsoft.com/office/powerpoint/2010/main" val="36018672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وظیفه </a:t>
            </a:r>
            <a:r>
              <a:rPr lang="fa-IR" dirty="0"/>
              <a:t>پول به عنوان معیاری برای پرداختهای </a:t>
            </a:r>
            <a:r>
              <a:rPr lang="fa-IR" dirty="0" smtClean="0"/>
              <a:t>آتی:</a:t>
            </a:r>
            <a:endParaRPr lang="fa-IR" dirty="0"/>
          </a:p>
        </p:txBody>
      </p:sp>
      <p:sp>
        <p:nvSpPr>
          <p:cNvPr id="3" name="Content Placeholder 2"/>
          <p:cNvSpPr>
            <a:spLocks noGrp="1"/>
          </p:cNvSpPr>
          <p:nvPr>
            <p:ph sz="quarter" idx="13"/>
          </p:nvPr>
        </p:nvSpPr>
        <p:spPr/>
        <p:txBody>
          <a:bodyPr>
            <a:normAutofit fontScale="92500"/>
          </a:bodyPr>
          <a:lstStyle/>
          <a:p>
            <a:r>
              <a:rPr lang="fa-IR" dirty="0"/>
              <a:t>استفاده از پول به عنوان معیار پرداختهای آتی مستلزم وجود دیگر وظایف پول است . در اقتصاد های مدرن امروزی بسیاری از کالاها برای تولید ، به زمان قابل ملاحظه ای نیاز دارند و معمولا پس از سفارش تولید می شوند.  به عنوان مثال تولید کالا برای دولت و یا اشخاص معمولا مستلزم قراردادهایی است که در آن پرداختها بابت آن معمولا در آینده صورت می گیرد. بعضی مواقع هم کالاها بلافاصله تحویل خریدار می گردد. اما پرداختها با تأخیر انجام  می گیرد. برای مثال شخصی ممکن است فرش، تلوزیون و یا دیگر وسایل زندگی را طبق قرارداد به صورت قسطی خریداری نماید. اهمیت پول به عنوان معیار پرداختهای آتی در قراردادهای بزرگتر، حتی مدت طولانی تری را می پوشاند. برای مثال خریداران کاشانه ممکن است طبق قرار داد مبلغ معینی را ماهیانه و به مدت ۱۰ سال و یا بیشتر پرداخت نمایند. در هرحال قرض دادن یک میلیون ریال برای ۱۰سال معقولتر از قرض دادن یک اسب برای ۱۰سال است. گذشته از این وقتی که شما پولی را قرض می دهید، می دانید که چه چیزی بازپرداخت خواهد شد، اما وقتی که شما یک اسب را قرض می دهید ، چیزی که دریافت می کنید ممکن است خیلی متفاوت از آن باشد.</a:t>
            </a:r>
          </a:p>
        </p:txBody>
      </p:sp>
    </p:spTree>
    <p:extLst>
      <p:ext uri="{BB962C8B-B14F-4D97-AF65-F5344CB8AC3E}">
        <p14:creationId xmlns:p14="http://schemas.microsoft.com/office/powerpoint/2010/main" val="2583554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a:t>خواص </a:t>
            </a:r>
            <a:r>
              <a:rPr lang="fa-IR" dirty="0" smtClean="0"/>
              <a:t>مطلوب پول:</a:t>
            </a:r>
            <a:br>
              <a:rPr lang="fa-IR" dirty="0" smtClean="0"/>
            </a:br>
            <a:r>
              <a:rPr lang="fa-IR" dirty="0" smtClean="0"/>
              <a:t/>
            </a:r>
            <a:br>
              <a:rPr lang="fa-IR" dirty="0" smtClean="0"/>
            </a:br>
            <a:r>
              <a:rPr lang="fa-IR" dirty="0" smtClean="0">
                <a:effectLst/>
              </a:rPr>
              <a:t>هرچیزی </a:t>
            </a:r>
            <a:r>
              <a:rPr lang="fa-IR" dirty="0">
                <a:effectLst/>
              </a:rPr>
              <a:t>برای اینکه پول باشد می بایستی حداقل دارای پنج خصوصیت بشرح زیر باشد : </a:t>
            </a:r>
            <a:r>
              <a:rPr lang="en-US" dirty="0">
                <a:effectLst/>
              </a:rPr>
              <a:t/>
            </a:r>
            <a:br>
              <a:rPr lang="en-US" dirty="0">
                <a:effectLst/>
              </a:rPr>
            </a:br>
            <a:endParaRPr lang="fa-IR" dirty="0"/>
          </a:p>
        </p:txBody>
      </p:sp>
      <p:sp>
        <p:nvSpPr>
          <p:cNvPr id="3" name="Content Placeholder 2"/>
          <p:cNvSpPr>
            <a:spLocks noGrp="1"/>
          </p:cNvSpPr>
          <p:nvPr>
            <p:ph sz="quarter" idx="13"/>
          </p:nvPr>
        </p:nvSpPr>
        <p:spPr/>
        <p:txBody>
          <a:bodyPr>
            <a:normAutofit fontScale="92500" lnSpcReduction="20000"/>
          </a:bodyPr>
          <a:lstStyle/>
          <a:p>
            <a:r>
              <a:rPr lang="fa-IR" dirty="0">
                <a:effectLst/>
              </a:rPr>
              <a:t>۱_قابل حمل بودن : پول می بایستی به آسانی به اطراف قابل حمل و نقل باشد </a:t>
            </a:r>
            <a:endParaRPr lang="en-US" dirty="0">
              <a:effectLst/>
            </a:endParaRPr>
          </a:p>
          <a:p>
            <a:r>
              <a:rPr lang="fa-IR" dirty="0">
                <a:effectLst/>
              </a:rPr>
              <a:t>۲_ بادوام بودن: پولی که از نظر فیزیکی بادوام نباشد، در اثر گذشت زمان ارزش خود را از دست میدهد، برای مثال در گذشته در روم نمک یه نوع پول بوده است !! </a:t>
            </a:r>
            <a:endParaRPr lang="en-US" dirty="0">
              <a:effectLst/>
            </a:endParaRPr>
          </a:p>
          <a:p>
            <a:r>
              <a:rPr lang="fa-IR" dirty="0">
                <a:effectLst/>
              </a:rPr>
              <a:t>۳_ قابلیت تقسیم پذیری: به آسانی قابلیت تقسیم  به واحد های کوچک تر یا بزرگتر را داشته باشد .</a:t>
            </a:r>
            <a:endParaRPr lang="en-US" dirty="0">
              <a:effectLst/>
            </a:endParaRPr>
          </a:p>
          <a:p>
            <a:r>
              <a:rPr lang="fa-IR" dirty="0">
                <a:effectLst/>
              </a:rPr>
              <a:t>۴_یکسان و متحدالشکل بودن: برای مفید بودن، پول می بایستی استاندار باشد، یعنی واحد هایش دارای کیفیت برابر از نظر جنس و اندازه داشته باشد، که افراد در موقع دریافت پس از معامله بتوانند از تقلبی نبودن آن مطمئن شوند.</a:t>
            </a:r>
            <a:endParaRPr lang="en-US" dirty="0">
              <a:effectLst/>
            </a:endParaRPr>
          </a:p>
          <a:p>
            <a:r>
              <a:rPr lang="fa-IR" dirty="0">
                <a:effectLst/>
              </a:rPr>
              <a:t>۵_ قابلیت تشخیص: پول می بایستی به آسانی شناخته شده و قابل قبول باشد( مقبولیت عام داشته باشد) اگر پول این خاصیت را نداشته باشد در آن صورت افراد در تعیین اینکه آنها با پول سروکار دارند و یا بایک دارائی کم ارزش تر با مشکل مواجه می شوند.</a:t>
            </a:r>
            <a:endParaRPr lang="en-US" dirty="0">
              <a:effectLst/>
            </a:endParaRPr>
          </a:p>
          <a:p>
            <a:endParaRPr lang="fa-IR" dirty="0"/>
          </a:p>
        </p:txBody>
      </p:sp>
    </p:spTree>
    <p:extLst>
      <p:ext uri="{BB962C8B-B14F-4D97-AF65-F5344CB8AC3E}">
        <p14:creationId xmlns:p14="http://schemas.microsoft.com/office/powerpoint/2010/main" val="33926358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effectLst/>
              </a:rPr>
              <a:t>انواع پول</a:t>
            </a:r>
            <a:br>
              <a:rPr lang="fa-IR" dirty="0">
                <a:effectLst/>
              </a:rPr>
            </a:br>
            <a:endParaRPr lang="fa-IR" dirty="0"/>
          </a:p>
        </p:txBody>
      </p:sp>
      <p:sp>
        <p:nvSpPr>
          <p:cNvPr id="3" name="Content Placeholder 2"/>
          <p:cNvSpPr>
            <a:spLocks noGrp="1"/>
          </p:cNvSpPr>
          <p:nvPr>
            <p:ph sz="quarter" idx="13"/>
          </p:nvPr>
        </p:nvSpPr>
        <p:spPr/>
        <p:txBody>
          <a:bodyPr/>
          <a:lstStyle/>
          <a:p>
            <a:r>
              <a:rPr lang="fa-IR" b="1" dirty="0">
                <a:effectLst/>
              </a:rPr>
              <a:t>پول کالایی</a:t>
            </a:r>
          </a:p>
          <a:p>
            <a:r>
              <a:rPr lang="fa-IR" b="1" dirty="0">
                <a:effectLst/>
              </a:rPr>
              <a:t>پول بی‌پشتوانه</a:t>
            </a:r>
          </a:p>
          <a:p>
            <a:r>
              <a:rPr lang="fa-IR" b="1" dirty="0">
                <a:effectLst/>
              </a:rPr>
              <a:t>مسکوکات</a:t>
            </a:r>
          </a:p>
          <a:p>
            <a:pPr marL="0" indent="0">
              <a:buNone/>
            </a:pPr>
            <a:r>
              <a:rPr lang="fa-IR" b="1" dirty="0">
                <a:effectLst/>
              </a:rPr>
              <a:t>پول بانکی</a:t>
            </a:r>
          </a:p>
          <a:p>
            <a:pPr marL="0" indent="0">
              <a:buNone/>
            </a:pPr>
            <a:endParaRPr lang="fa-IR" dirty="0"/>
          </a:p>
        </p:txBody>
      </p:sp>
    </p:spTree>
    <p:extLst>
      <p:ext uri="{BB962C8B-B14F-4D97-AF65-F5344CB8AC3E}">
        <p14:creationId xmlns:p14="http://schemas.microsoft.com/office/powerpoint/2010/main" val="46974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effectLst/>
              </a:rPr>
              <a:t>پول کالایی</a:t>
            </a:r>
            <a:br>
              <a:rPr lang="fa-IR" b="1" dirty="0">
                <a:effectLst/>
              </a:rPr>
            </a:br>
            <a:endParaRPr lang="fa-IR" dirty="0"/>
          </a:p>
        </p:txBody>
      </p:sp>
      <p:sp>
        <p:nvSpPr>
          <p:cNvPr id="3" name="Content Placeholder 2"/>
          <p:cNvSpPr>
            <a:spLocks noGrp="1"/>
          </p:cNvSpPr>
          <p:nvPr>
            <p:ph sz="quarter" idx="13"/>
          </p:nvPr>
        </p:nvSpPr>
        <p:spPr/>
        <p:txBody>
          <a:bodyPr/>
          <a:lstStyle/>
          <a:p>
            <a:r>
              <a:rPr lang="fa-IR" dirty="0">
                <a:effectLst/>
              </a:rPr>
              <a:t>در این نوع پول هر کالایی می‌تواند مورد استفاده قرار گیرد. کالاهای رایج مورد استفاده فلزات نایاب مانند طلا و نقره یا مس بوده ولی گاهی مواد دیگری نظیر مواد غذایی، سنگ، سیگار و غیره نیز مورد استفاده قرار گرفته‌اند.</a:t>
            </a:r>
            <a:endParaRPr lang="fa-IR" dirty="0"/>
          </a:p>
        </p:txBody>
      </p:sp>
    </p:spTree>
    <p:extLst>
      <p:ext uri="{BB962C8B-B14F-4D97-AF65-F5344CB8AC3E}">
        <p14:creationId xmlns:p14="http://schemas.microsoft.com/office/powerpoint/2010/main" val="40693305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effectLst/>
              </a:rPr>
              <a:t>پول بی‌پشتوانه</a:t>
            </a:r>
            <a:br>
              <a:rPr lang="fa-IR" b="1" dirty="0">
                <a:effectLst/>
              </a:rPr>
            </a:br>
            <a:endParaRPr lang="fa-IR" dirty="0"/>
          </a:p>
        </p:txBody>
      </p:sp>
      <p:sp>
        <p:nvSpPr>
          <p:cNvPr id="3" name="Content Placeholder 2"/>
          <p:cNvSpPr>
            <a:spLocks noGrp="1"/>
          </p:cNvSpPr>
          <p:nvPr>
            <p:ph sz="quarter" idx="13"/>
          </p:nvPr>
        </p:nvSpPr>
        <p:spPr/>
        <p:txBody>
          <a:bodyPr/>
          <a:lstStyle/>
          <a:p>
            <a:r>
              <a:rPr lang="fa-IR" dirty="0">
                <a:effectLst/>
                <a:hlinkClick r:id="rId2" tooltip="پول بی‌پشتوانه"/>
              </a:rPr>
              <a:t>پول بی‌پشتوانه</a:t>
            </a:r>
            <a:r>
              <a:rPr lang="fa-IR" dirty="0">
                <a:effectLst/>
              </a:rPr>
              <a:t> (پول فیات) پولی است که فاقد هرگونه ارزش ذاتی بوده و ارزش آن تنها وابسته به حکومت است. در این نوع سیستم با از بین رفتن حکومت پول ضرب شده توسط آن حکومت نیز بی‌ارزش می‌شود. در زمان قدیم پول تمامی کشورها معمولاً به فلزات گرانبها نظیر طلا و نقره متصل بود؛ ولی بعد از لغو یکجانبه پیمان برتون وودز از سوی آمریکا در سال ۱۹۷۱، در تمامی کشورهای دنیا پول مورد استفاده پول بی‌پشتوانه است. به‌طور مثال در پشت اسکناس‌های دلار آمریکا نوشته شده‌است که این پول </a:t>
            </a:r>
            <a:r>
              <a:rPr lang="en-US" dirty="0">
                <a:effectLst/>
              </a:rPr>
              <a:t>legal tender </a:t>
            </a:r>
            <a:r>
              <a:rPr lang="fa-IR" dirty="0">
                <a:effectLst/>
              </a:rPr>
              <a:t>است که معنی آن این است که قبول نکردن این پول برای مبادلات، غیرقانونی می‌باشد. پول بی‌پشتوانه دارای این برتری نسبت به پول کالایی است که در صورت مخدوش شدن آن دولت صادرکننده پول هنوز آن را قبول می‌کند. به‌طور مثال می‌توان </a:t>
            </a:r>
            <a:r>
              <a:rPr lang="fa-IR" dirty="0">
                <a:effectLst/>
                <a:hlinkClick r:id="rId3" tooltip="اسکناس"/>
              </a:rPr>
              <a:t>اسکناس</a:t>
            </a:r>
            <a:r>
              <a:rPr lang="fa-IR" dirty="0">
                <a:effectLst/>
              </a:rPr>
              <a:t> دارای پارگی را با اسکناس نو تعویض نمود ولی مشابه چنین کاری در مورد پول کالایی وجود ندارد.</a:t>
            </a:r>
            <a:endParaRPr lang="fa-IR" dirty="0"/>
          </a:p>
        </p:txBody>
      </p:sp>
    </p:spTree>
    <p:extLst>
      <p:ext uri="{BB962C8B-B14F-4D97-AF65-F5344CB8AC3E}">
        <p14:creationId xmlns:p14="http://schemas.microsoft.com/office/powerpoint/2010/main" val="16442232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effectLst/>
              </a:rPr>
              <a:t>مسکوکات</a:t>
            </a:r>
            <a:br>
              <a:rPr lang="fa-IR" b="1" dirty="0">
                <a:effectLst/>
              </a:rPr>
            </a:br>
            <a:endParaRPr lang="fa-IR" dirty="0"/>
          </a:p>
        </p:txBody>
      </p:sp>
      <p:sp>
        <p:nvSpPr>
          <p:cNvPr id="3" name="Content Placeholder 2"/>
          <p:cNvSpPr>
            <a:spLocks noGrp="1"/>
          </p:cNvSpPr>
          <p:nvPr>
            <p:ph sz="quarter" idx="13"/>
          </p:nvPr>
        </p:nvSpPr>
        <p:spPr>
          <a:xfrm>
            <a:off x="913774" y="2678806"/>
            <a:ext cx="10363826" cy="1931831"/>
          </a:xfrm>
        </p:spPr>
        <p:txBody>
          <a:bodyPr/>
          <a:lstStyle/>
          <a:p>
            <a:r>
              <a:rPr lang="fa-IR">
                <a:effectLst/>
              </a:rPr>
              <a:t>مسکوکات در واقع پول ضرب شده توسط حکومت می‌باشد که می‌تواند به صورت سکه یا اسکناس باشد.</a:t>
            </a:r>
            <a:endParaRPr lang="fa-IR"/>
          </a:p>
        </p:txBody>
      </p:sp>
    </p:spTree>
    <p:extLst>
      <p:ext uri="{BB962C8B-B14F-4D97-AF65-F5344CB8AC3E}">
        <p14:creationId xmlns:p14="http://schemas.microsoft.com/office/powerpoint/2010/main" val="734837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effectLst/>
              </a:rPr>
              <a:t>پول بانکی</a:t>
            </a:r>
            <a:br>
              <a:rPr lang="fa-IR" b="1" dirty="0">
                <a:effectLst/>
              </a:rPr>
            </a:br>
            <a:endParaRPr lang="fa-IR" dirty="0"/>
          </a:p>
        </p:txBody>
      </p:sp>
      <p:sp>
        <p:nvSpPr>
          <p:cNvPr id="3" name="Content Placeholder 2"/>
          <p:cNvSpPr>
            <a:spLocks noGrp="1"/>
          </p:cNvSpPr>
          <p:nvPr>
            <p:ph sz="quarter" idx="13"/>
          </p:nvPr>
        </p:nvSpPr>
        <p:spPr>
          <a:xfrm>
            <a:off x="914400" y="2369713"/>
            <a:ext cx="10363826" cy="3567448"/>
          </a:xfrm>
        </p:spPr>
        <p:txBody>
          <a:bodyPr>
            <a:normAutofit/>
          </a:bodyPr>
          <a:lstStyle/>
          <a:p>
            <a:r>
              <a:rPr lang="fa-IR" dirty="0">
                <a:effectLst/>
              </a:rPr>
              <a:t>پول بانکی پولی است که در یک حساب بانکی بوده و قابل برداشت از شعب بانک یا دستگاه‌های خودپرداز است. در تقریباً تمامی بانک‌های دنیا بانک از نظام </a:t>
            </a:r>
            <a:r>
              <a:rPr lang="fa-IR" dirty="0">
                <a:effectLst/>
                <a:hlinkClick r:id="rId2" tooltip="بانکداری ذخیره جزئی (صفحه وجود ندارد)"/>
              </a:rPr>
              <a:t>بانکداری ذخیره کسری</a:t>
            </a:r>
            <a:r>
              <a:rPr lang="fa-IR" dirty="0">
                <a:effectLst/>
              </a:rPr>
              <a:t> استفاده می‌کند که در آن بانک تنها بخشی از سپرده‌ها را به عنوان ذخیره نگه می‌دارد. پول بانکی دارای این تفاوت با پول مسکوک است که اولاً به صورت غیر فیزیکی بوده و تنها یک عدد در دفترچه حساب صاحب حساب است و ثانیاً اینکه در صورت از بین رفتن آن مؤسسه بانکی، پول ذخیره شده در آن نیز از بین می‌رود. سیستم بانکداری ذخیره کسری دارای خطرات تورمی زیادی است زیرا در هر بار پول جدیدی به پول در گردش هر کشور اضافه می‌شود. در تمامی کشورها بانک مرکزی میزان ذخیره مورد نیاز بانک را مشخص می‌کند. پول در گردش هر کشور معمولاً مجموع پول مسکوک و پول درون حساب‌های بانکی است. </a:t>
            </a:r>
            <a:endParaRPr lang="fa-IR" dirty="0"/>
          </a:p>
        </p:txBody>
      </p:sp>
    </p:spTree>
    <p:extLst>
      <p:ext uri="{BB962C8B-B14F-4D97-AF65-F5344CB8AC3E}">
        <p14:creationId xmlns:p14="http://schemas.microsoft.com/office/powerpoint/2010/main" val="3459170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6600" dirty="0" smtClean="0">
                <a:latin typeface="Aldhabi" panose="01000000000000000000" pitchFamily="2" charset="-78"/>
                <a:cs typeface="Aldhabi" panose="01000000000000000000" pitchFamily="2" charset="-78"/>
              </a:rPr>
              <a:t>پول وارزوبانکداری</a:t>
            </a:r>
            <a:endParaRPr lang="fa-IR" sz="6600" dirty="0">
              <a:latin typeface="Aldhabi" panose="01000000000000000000" pitchFamily="2" charset="-78"/>
              <a:cs typeface="Aldhabi" panose="01000000000000000000" pitchFamily="2" charset="-78"/>
            </a:endParaRPr>
          </a:p>
        </p:txBody>
      </p:sp>
      <p:sp>
        <p:nvSpPr>
          <p:cNvPr id="3" name="Content Placeholder 2"/>
          <p:cNvSpPr>
            <a:spLocks noGrp="1"/>
          </p:cNvSpPr>
          <p:nvPr>
            <p:ph sz="quarter" idx="13"/>
          </p:nvPr>
        </p:nvSpPr>
        <p:spPr/>
        <p:txBody>
          <a:bodyPr>
            <a:normAutofit/>
          </a:bodyPr>
          <a:lstStyle/>
          <a:p>
            <a:pPr marL="0" indent="0">
              <a:buNone/>
            </a:pPr>
            <a:r>
              <a:rPr lang="fa-IR" sz="4400" dirty="0" smtClean="0">
                <a:latin typeface="Algerian" panose="04020705040A02060702" pitchFamily="82" charset="0"/>
              </a:rPr>
              <a:t>    استاد بشردوست </a:t>
            </a:r>
          </a:p>
          <a:p>
            <a:pPr marL="0" indent="0">
              <a:buNone/>
            </a:pPr>
            <a:r>
              <a:rPr lang="fa-IR" sz="4400" dirty="0" smtClean="0">
                <a:latin typeface="Algerian" panose="04020705040A02060702" pitchFamily="82" charset="0"/>
              </a:rPr>
              <a:t>تهیه کننده : سحر محمودی </a:t>
            </a:r>
          </a:p>
          <a:p>
            <a:pPr marL="0" indent="0">
              <a:buNone/>
            </a:pPr>
            <a:r>
              <a:rPr lang="fa-IR" sz="4400" dirty="0">
                <a:latin typeface="Algerian" panose="04020705040A02060702" pitchFamily="82" charset="0"/>
              </a:rPr>
              <a:t>نام </a:t>
            </a:r>
            <a:r>
              <a:rPr lang="fa-IR" sz="4400" dirty="0" smtClean="0">
                <a:latin typeface="Algerian" panose="04020705040A02060702" pitchFamily="82" charset="0"/>
              </a:rPr>
              <a:t>ارائه: پول </a:t>
            </a:r>
            <a:endParaRPr lang="fa-IR" sz="4400" dirty="0">
              <a:latin typeface="Algerian" panose="04020705040A02060702" pitchFamily="82" charset="0"/>
            </a:endParaRPr>
          </a:p>
        </p:txBody>
      </p:sp>
    </p:spTree>
    <p:extLst>
      <p:ext uri="{BB962C8B-B14F-4D97-AF65-F5344CB8AC3E}">
        <p14:creationId xmlns:p14="http://schemas.microsoft.com/office/powerpoint/2010/main" val="4279341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p>
        </p:txBody>
      </p:sp>
      <p:sp>
        <p:nvSpPr>
          <p:cNvPr id="3" name="Subtitle 2"/>
          <p:cNvSpPr>
            <a:spLocks noGrp="1"/>
          </p:cNvSpPr>
          <p:nvPr>
            <p:ph type="subTitle" idx="1"/>
          </p:nvPr>
        </p:nvSpPr>
        <p:spPr/>
        <p:txBody>
          <a:bodyPr/>
          <a:lstStyle/>
          <a:p>
            <a:endParaRPr lang="fa-I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1012" y="1300785"/>
            <a:ext cx="8689976" cy="3957014"/>
          </a:xfrm>
          <a:prstGeom prst="rect">
            <a:avLst/>
          </a:prstGeom>
        </p:spPr>
      </p:pic>
    </p:spTree>
    <p:extLst>
      <p:ext uri="{BB962C8B-B14F-4D97-AF65-F5344CB8AC3E}">
        <p14:creationId xmlns:p14="http://schemas.microsoft.com/office/powerpoint/2010/main" val="3889491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تعریف پول </a:t>
            </a:r>
            <a:endParaRPr lang="fa-IR" dirty="0"/>
          </a:p>
        </p:txBody>
      </p:sp>
      <p:sp>
        <p:nvSpPr>
          <p:cNvPr id="3" name="Content Placeholder 2"/>
          <p:cNvSpPr>
            <a:spLocks noGrp="1"/>
          </p:cNvSpPr>
          <p:nvPr>
            <p:ph sz="quarter" idx="13"/>
          </p:nvPr>
        </p:nvSpPr>
        <p:spPr/>
        <p:txBody>
          <a:bodyPr/>
          <a:lstStyle/>
          <a:p>
            <a:r>
              <a:rPr lang="fa-IR" dirty="0" smtClean="0">
                <a:effectLst/>
              </a:rPr>
              <a:t>اقتصاد </a:t>
            </a:r>
            <a:r>
              <a:rPr lang="fa-IR" dirty="0">
                <a:effectLst/>
              </a:rPr>
              <a:t>دانان ، پول یا معادل آن عرضه پول را بدین صورت تعریف نموده اند: هرچیزی که در ازای کالاها یا خدمات یا برای باز پرداخت بدهیها مورد قبول واقع شود .</a:t>
            </a:r>
            <a:endParaRPr lang="en-US" dirty="0">
              <a:effectLst/>
            </a:endParaRPr>
          </a:p>
          <a:p>
            <a:r>
              <a:rPr lang="fa-IR" dirty="0">
                <a:effectLst/>
              </a:rPr>
              <a:t>جان مینارد کینز اقتصاد دان شهیر انگلیسی پول دارای سه وظیفه است ، بنظر کینز سه وظیفه پول عبارتست از : ۱) وسیله مبادله ۲) وسیله اندازه گیری ارزشهای اقتصادی ۳) وسیله پس انداز ارزشهای اقتصادی.</a:t>
            </a:r>
            <a:endParaRPr lang="en-US" dirty="0">
              <a:effectLst/>
            </a:endParaRPr>
          </a:p>
          <a:p>
            <a:r>
              <a:rPr lang="fa-IR" dirty="0">
                <a:effectLst/>
              </a:rPr>
              <a:t>به عقیده پل ساموئلسون پول دارای دو وظیفه اساسی است که هم وسیله مبادله و هم معیار واحد ارزش و محاسبه  ارزشهای اقتصادی است ایشان علاوه بر دو وظیفه فوق وظیفه ثانوی دیگر یعنی ذخیره ارزشهای اقتصادی و وسیله پرداختهای آتی را هم مد نظر قرار می دهد.</a:t>
            </a:r>
            <a:endParaRPr lang="en-US" dirty="0">
              <a:effectLst/>
            </a:endParaRPr>
          </a:p>
          <a:p>
            <a:endParaRPr lang="fa-IR" dirty="0"/>
          </a:p>
        </p:txBody>
      </p:sp>
    </p:spTree>
    <p:extLst>
      <p:ext uri="{BB962C8B-B14F-4D97-AF65-F5344CB8AC3E}">
        <p14:creationId xmlns:p14="http://schemas.microsoft.com/office/powerpoint/2010/main" val="2109412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effectLst/>
              </a:rPr>
              <a:t>با در نظر گرفتن وظایف پول میتوان آن را بدین صورت تعریف نمود: </a:t>
            </a:r>
            <a:r>
              <a:rPr lang="en-US" dirty="0">
                <a:effectLst/>
              </a:rPr>
              <a:t/>
            </a:r>
            <a:br>
              <a:rPr lang="en-US" dirty="0">
                <a:effectLst/>
              </a:rPr>
            </a:br>
            <a:endParaRPr lang="fa-IR" dirty="0"/>
          </a:p>
        </p:txBody>
      </p:sp>
      <p:sp>
        <p:nvSpPr>
          <p:cNvPr id="3" name="Content Placeholder 2"/>
          <p:cNvSpPr>
            <a:spLocks noGrp="1"/>
          </p:cNvSpPr>
          <p:nvPr>
            <p:ph sz="quarter" idx="13"/>
          </p:nvPr>
        </p:nvSpPr>
        <p:spPr>
          <a:xfrm>
            <a:off x="913774" y="2653048"/>
            <a:ext cx="10363826" cy="2511379"/>
          </a:xfrm>
        </p:spPr>
        <p:txBody>
          <a:bodyPr/>
          <a:lstStyle/>
          <a:p>
            <a:r>
              <a:rPr lang="fa-IR" dirty="0">
                <a:effectLst/>
              </a:rPr>
              <a:t>پول هر پدیده و یا عاملی که عموما بعنوان وسیله ای برای مبادله و معیاری برای محاسبه ارزش اقتصادی بوده و در جهت ذخیره ارزش اقتصادی و ابزاری برای پرداختهای آتی مورد استفاده قرار گیرد .</a:t>
            </a:r>
            <a:endParaRPr lang="en-US" dirty="0">
              <a:effectLst/>
            </a:endParaRPr>
          </a:p>
          <a:p>
            <a:endParaRPr lang="fa-IR" dirty="0"/>
          </a:p>
        </p:txBody>
      </p:sp>
    </p:spTree>
    <p:extLst>
      <p:ext uri="{BB962C8B-B14F-4D97-AF65-F5344CB8AC3E}">
        <p14:creationId xmlns:p14="http://schemas.microsoft.com/office/powerpoint/2010/main" val="1557591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effectLst/>
              </a:rPr>
              <a:t>اهمیت پول</a:t>
            </a:r>
            <a:endParaRPr lang="fa-IR" dirty="0"/>
          </a:p>
        </p:txBody>
      </p:sp>
      <p:sp>
        <p:nvSpPr>
          <p:cNvPr id="3" name="Content Placeholder 2"/>
          <p:cNvSpPr>
            <a:spLocks noGrp="1"/>
          </p:cNvSpPr>
          <p:nvPr>
            <p:ph sz="quarter" idx="13"/>
          </p:nvPr>
        </p:nvSpPr>
        <p:spPr/>
        <p:txBody>
          <a:bodyPr/>
          <a:lstStyle/>
          <a:p>
            <a:r>
              <a:rPr lang="fa-IR" dirty="0">
                <a:effectLst/>
              </a:rPr>
              <a:t>پول بعنوان یکی از مهمترین اختراعات بشری منصوب می گردد. این پدیده موجب از میان برداشته شدن مشکلات بوجود آمده از طریق مبادلات پایاپای شده و در جهت تسریع و تسهیل مبادله بسیار تأثیر گذار بوده است. همچنین پول موجب تسریع و تسهیل گردش فعالیتهای اقتصادی و بخصوص گردهم آمدن هرچه آسانتر عوامل تولیدو بالطبع باعث توزیع سریعتر و آسانتر کالاها و خدمات تولید شده، بین مصرف کنندگان می گردد. </a:t>
            </a:r>
            <a:endParaRPr lang="en-US" dirty="0">
              <a:effectLst/>
            </a:endParaRPr>
          </a:p>
          <a:p>
            <a:r>
              <a:rPr lang="fa-IR" dirty="0">
                <a:effectLst/>
              </a:rPr>
              <a:t>امروزه با توجه به ارتباط بین پول و فعالیتهای اقتصادی ، سطح عمومی قیمت ها، تولید ناخالص ملی و سایر پارامتر های کلان اقتصادی نقش انکار ناپذیر آن در تغییر شاخصهای کلان اقتصادی مانند تورم، رکود، اشتغال ، درآمد سرانه و غیره بسیار حائز اهمیت است.</a:t>
            </a:r>
            <a:endParaRPr lang="en-US" dirty="0">
              <a:effectLst/>
            </a:endParaRPr>
          </a:p>
          <a:p>
            <a:endParaRPr lang="fa-IR" dirty="0"/>
          </a:p>
        </p:txBody>
      </p:sp>
    </p:spTree>
    <p:extLst>
      <p:ext uri="{BB962C8B-B14F-4D97-AF65-F5344CB8AC3E}">
        <p14:creationId xmlns:p14="http://schemas.microsoft.com/office/powerpoint/2010/main" val="1814913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effectLst/>
              </a:rPr>
              <a:t>وظایف پول:</a:t>
            </a:r>
            <a:r>
              <a:rPr lang="en-US" dirty="0">
                <a:effectLst/>
              </a:rPr>
              <a:t/>
            </a:r>
            <a:br>
              <a:rPr lang="en-US" dirty="0">
                <a:effectLst/>
              </a:rPr>
            </a:br>
            <a:endParaRPr lang="fa-IR" dirty="0"/>
          </a:p>
        </p:txBody>
      </p:sp>
      <p:sp>
        <p:nvSpPr>
          <p:cNvPr id="3" name="Content Placeholder 2"/>
          <p:cNvSpPr>
            <a:spLocks noGrp="1"/>
          </p:cNvSpPr>
          <p:nvPr>
            <p:ph sz="quarter" idx="13"/>
          </p:nvPr>
        </p:nvSpPr>
        <p:spPr/>
        <p:txBody>
          <a:bodyPr/>
          <a:lstStyle/>
          <a:p>
            <a:r>
              <a:rPr lang="fa-IR" dirty="0">
                <a:effectLst/>
              </a:rPr>
              <a:t>بطور کلی برای پول چهار وظیفه اصلی در نظر گرفته می شود: </a:t>
            </a:r>
            <a:endParaRPr lang="en-US" dirty="0">
              <a:effectLst/>
            </a:endParaRPr>
          </a:p>
          <a:p>
            <a:r>
              <a:rPr lang="fa-IR" dirty="0">
                <a:effectLst/>
              </a:rPr>
              <a:t>۱)واسطه مبادله      </a:t>
            </a:r>
            <a:endParaRPr lang="en-US" dirty="0">
              <a:effectLst/>
            </a:endParaRPr>
          </a:p>
          <a:p>
            <a:r>
              <a:rPr lang="fa-IR" dirty="0">
                <a:effectLst/>
              </a:rPr>
              <a:t>۲) وسیله سنجش ارزش ( واحد شمارش )  </a:t>
            </a:r>
            <a:endParaRPr lang="en-US" dirty="0">
              <a:effectLst/>
            </a:endParaRPr>
          </a:p>
          <a:p>
            <a:r>
              <a:rPr lang="fa-IR" dirty="0">
                <a:effectLst/>
              </a:rPr>
              <a:t>۳) وسیله حفظ ارزش </a:t>
            </a:r>
            <a:endParaRPr lang="en-US" dirty="0">
              <a:effectLst/>
            </a:endParaRPr>
          </a:p>
          <a:p>
            <a:r>
              <a:rPr lang="fa-IR" dirty="0">
                <a:effectLst/>
              </a:rPr>
              <a:t>۴) وسیله پرداختهای آتی</a:t>
            </a:r>
            <a:endParaRPr lang="en-US" dirty="0">
              <a:effectLst/>
            </a:endParaRPr>
          </a:p>
          <a:p>
            <a:endParaRPr lang="fa-IR" dirty="0"/>
          </a:p>
        </p:txBody>
      </p:sp>
    </p:spTree>
    <p:extLst>
      <p:ext uri="{BB962C8B-B14F-4D97-AF65-F5344CB8AC3E}">
        <p14:creationId xmlns:p14="http://schemas.microsoft.com/office/powerpoint/2010/main" val="1814671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effectLst/>
              </a:rPr>
              <a:t>پول به عنوان واسطه مبادله:</a:t>
            </a:r>
            <a:r>
              <a:rPr lang="en-US" dirty="0">
                <a:effectLst/>
              </a:rPr>
              <a:t/>
            </a:r>
            <a:br>
              <a:rPr lang="en-US" dirty="0">
                <a:effectLst/>
              </a:rPr>
            </a:br>
            <a:endParaRPr lang="fa-IR" dirty="0"/>
          </a:p>
        </p:txBody>
      </p:sp>
      <p:sp>
        <p:nvSpPr>
          <p:cNvPr id="3" name="Content Placeholder 2"/>
          <p:cNvSpPr>
            <a:spLocks noGrp="1"/>
          </p:cNvSpPr>
          <p:nvPr>
            <p:ph sz="quarter" idx="13"/>
          </p:nvPr>
        </p:nvSpPr>
        <p:spPr/>
        <p:txBody>
          <a:bodyPr>
            <a:normAutofit fontScale="92500" lnSpcReduction="20000"/>
          </a:bodyPr>
          <a:lstStyle/>
          <a:p>
            <a:r>
              <a:rPr lang="fa-IR" dirty="0">
                <a:effectLst/>
              </a:rPr>
              <a:t>موقعی که مبادلات پایاپای بوده کالا می دادند و در مقابل کالا می گرفتند. یعنی به طور همزمان دو معادله صورت میگرفت ولی وجود پول آن را به دو معامله مستقل تبدیل کرد. یعنی تولید کننده یک بار کالا را میفروشد و پول دریافت می کند (فروش ) و آنگاه پول را میدهد و کالای مورد نیازش را می خرد (خرید)  بنابراین معادلات از شکل اولیه یعنی کالا_ کالا بصورت کالا پول کالا تبدیل گردیده است .</a:t>
            </a:r>
            <a:endParaRPr lang="en-US" dirty="0">
              <a:effectLst/>
            </a:endParaRPr>
          </a:p>
          <a:p>
            <a:r>
              <a:rPr lang="fa-IR" dirty="0">
                <a:effectLst/>
              </a:rPr>
              <a:t>فرضا معلمی که خدمات آموزشی خویش را می فروشد و پول دریافت می کند ، می تواند با پول دریافتی کالا های مورد نیازش را تهیه نماید. </a:t>
            </a:r>
            <a:endParaRPr lang="en-US" dirty="0">
              <a:effectLst/>
            </a:endParaRPr>
          </a:p>
          <a:p>
            <a:r>
              <a:rPr lang="fa-IR" dirty="0">
                <a:effectLst/>
              </a:rPr>
              <a:t>پول نقش واسطه مبادله را دارد، به این معنی است که خریداران و فروشندگان آن را به عنوان وسیله پرداخت می پذیرند، </a:t>
            </a:r>
            <a:endParaRPr lang="en-US" dirty="0">
              <a:effectLst/>
            </a:endParaRPr>
          </a:p>
          <a:p>
            <a:r>
              <a:rPr lang="fa-IR" dirty="0">
                <a:effectLst/>
              </a:rPr>
              <a:t>به عبارت دیگر همه ما در مقابل کاری که انجام میدهیم پول دریافت میکنیم</a:t>
            </a:r>
            <a:endParaRPr lang="en-US" dirty="0">
              <a:effectLst/>
            </a:endParaRPr>
          </a:p>
          <a:p>
            <a:r>
              <a:rPr lang="fa-IR" dirty="0">
                <a:effectLst/>
              </a:rPr>
              <a:t>و با آن پول کالا ها و خدمات مورد نیاز خود را خریداری می کنیم</a:t>
            </a:r>
            <a:endParaRPr lang="en-US" dirty="0">
              <a:effectLst/>
            </a:endParaRPr>
          </a:p>
          <a:p>
            <a:endParaRPr lang="en-US" dirty="0">
              <a:effectLst/>
            </a:endParaRPr>
          </a:p>
          <a:p>
            <a:endParaRPr lang="fa-IR" dirty="0"/>
          </a:p>
        </p:txBody>
      </p:sp>
    </p:spTree>
    <p:extLst>
      <p:ext uri="{BB962C8B-B14F-4D97-AF65-F5344CB8AC3E}">
        <p14:creationId xmlns:p14="http://schemas.microsoft.com/office/powerpoint/2010/main" val="282731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3"/>
          </p:nvPr>
        </p:nvSpPr>
        <p:spPr>
          <a:xfrm>
            <a:off x="913774" y="1300766"/>
            <a:ext cx="10363826" cy="4490433"/>
          </a:xfrm>
        </p:spPr>
        <p:txBody>
          <a:bodyPr/>
          <a:lstStyle/>
          <a:p>
            <a:endParaRPr lang="fa-IR" dirty="0"/>
          </a:p>
        </p:txBody>
      </p:sp>
      <p:sp>
        <p:nvSpPr>
          <p:cNvPr id="4" name="Rectangle 3"/>
          <p:cNvSpPr/>
          <p:nvPr/>
        </p:nvSpPr>
        <p:spPr>
          <a:xfrm>
            <a:off x="3048000" y="2413338"/>
            <a:ext cx="6096000" cy="2031325"/>
          </a:xfrm>
          <a:prstGeom prst="rect">
            <a:avLst/>
          </a:prstGeom>
        </p:spPr>
        <p:txBody>
          <a:bodyPr>
            <a:spAutoFit/>
          </a:bodyPr>
          <a:lstStyle/>
          <a:p>
            <a:r>
              <a:rPr lang="fa-IR" dirty="0"/>
              <a:t>این خصوصیت  پول به عنوان واسطه مبادله بودن نامیده شده و یکی از مهم ترین وظایف پول را تشکیل میدهد . زیرا با این خصوصیت پول ، تقسیم کار و تخصص امکان پذیر میشود اصولا تقسیم کار و تخصص برای هر اقتصاد کار آمدی ضروری میباشد زیرا با این عمل افراد این امکان را می یابند که در بخشهایی که دارای منفعت نسبی است متخصص شده و با فروش محصولاتشان ، پول دریافت نموده و این پول را با محصول کار دیگران که مورد نیازشان است معاوضه کنند.</a:t>
            </a:r>
          </a:p>
        </p:txBody>
      </p:sp>
    </p:spTree>
    <p:extLst>
      <p:ext uri="{BB962C8B-B14F-4D97-AF65-F5344CB8AC3E}">
        <p14:creationId xmlns:p14="http://schemas.microsoft.com/office/powerpoint/2010/main" val="1124664910"/>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4B4B4B"/>
      </a:dk2>
      <a:lt2>
        <a:srgbClr val="B5B5B5"/>
      </a:lt2>
      <a:accent1>
        <a:srgbClr val="9AC43E"/>
      </a:accent1>
      <a:accent2>
        <a:srgbClr val="44BA98"/>
      </a:accent2>
      <a:accent3>
        <a:srgbClr val="43A9D9"/>
      </a:accent3>
      <a:accent4>
        <a:srgbClr val="6274D8"/>
      </a:accent4>
      <a:accent5>
        <a:srgbClr val="AB54D7"/>
      </a:accent5>
      <a:accent6>
        <a:srgbClr val="D15B37"/>
      </a:accent6>
      <a:hlink>
        <a:srgbClr val="BFE962"/>
      </a:hlink>
      <a:folHlink>
        <a:srgbClr val="C0D591"/>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892FADA9-420D-4323-A7A4-C1060166525B}"/>
    </a:ext>
  </a:extLst>
</a:theme>
</file>

<file path=docProps/app.xml><?xml version="1.0" encoding="utf-8"?>
<Properties xmlns="http://schemas.openxmlformats.org/officeDocument/2006/extended-properties" xmlns:vt="http://schemas.openxmlformats.org/officeDocument/2006/docPropsVTypes">
  <Template>TM04033925[[fn=Droplet]]</Template>
  <TotalTime>109</TotalTime>
  <Words>1446</Words>
  <Application>Microsoft Office PowerPoint</Application>
  <PresentationFormat>Widescreen</PresentationFormat>
  <Paragraphs>58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Aldhabi</vt:lpstr>
      <vt:lpstr>Algerian</vt:lpstr>
      <vt:lpstr>Arial</vt:lpstr>
      <vt:lpstr>Times New Roman</vt:lpstr>
      <vt:lpstr>Tw Cen MT</vt:lpstr>
      <vt:lpstr>Droplet</vt:lpstr>
      <vt:lpstr>بِسْمِ اللَّهِ الرَّحْمَنِ الرَّحِيمِ</vt:lpstr>
      <vt:lpstr>پول وارزوبانکداری</vt:lpstr>
      <vt:lpstr>PowerPoint Presentation</vt:lpstr>
      <vt:lpstr>تعریف پول </vt:lpstr>
      <vt:lpstr>با در نظر گرفتن وظایف پول میتوان آن را بدین صورت تعریف نمود:  </vt:lpstr>
      <vt:lpstr>اهمیت پول</vt:lpstr>
      <vt:lpstr>وظایف پول: </vt:lpstr>
      <vt:lpstr>پول به عنوان واسطه مبادله: </vt:lpstr>
      <vt:lpstr>PowerPoint Presentation</vt:lpstr>
      <vt:lpstr>پول به عنوان معیار سنجش ارزش( واحد شمارش) :  </vt:lpstr>
      <vt:lpstr>پول به عنوان وسیله حفظ ارزش:</vt:lpstr>
      <vt:lpstr>وظیفه پول به عنوان معیاری برای پرداختهای آتی:</vt:lpstr>
      <vt:lpstr>خواص مطلوب پول:  هرچیزی برای اینکه پول باشد می بایستی حداقل دارای پنج خصوصیت بشرح زیر باشد :  </vt:lpstr>
      <vt:lpstr>انواع پول </vt:lpstr>
      <vt:lpstr>پول کالایی </vt:lpstr>
      <vt:lpstr>پول بی‌پشتوانه </vt:lpstr>
      <vt:lpstr>مسکوکات </vt:lpstr>
      <vt:lpstr>پول بانکی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sahar-PC</dc:creator>
  <cp:lastModifiedBy>sahar-PC</cp:lastModifiedBy>
  <cp:revision>10</cp:revision>
  <dcterms:created xsi:type="dcterms:W3CDTF">2020-03-19T11:40:59Z</dcterms:created>
  <dcterms:modified xsi:type="dcterms:W3CDTF">2020-03-19T13:30:09Z</dcterms:modified>
</cp:coreProperties>
</file>