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AF0E9B-CE0C-438B-8EC1-8704440164FD}" type="datetimeFigureOut">
              <a:rPr lang="en-US" smtClean="0"/>
              <a:t>12/25/2016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31380-52DF-431D-B75D-1A1F2AE6C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29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31380-52DF-431D-B75D-1A1F2AE6CF4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96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31380-52DF-431D-B75D-1A1F2AE6CF4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464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B5F1-7DB1-43BE-849A-7D22635F282C}" type="datetime1">
              <a:rPr lang="en-US" smtClean="0"/>
              <a:t>12/25/2016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854F-23EC-4902-8FB8-89C21C7BF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7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61BAA-164E-4027-BCCB-17846568F7DD}" type="datetime1">
              <a:rPr lang="en-US" smtClean="0"/>
              <a:t>12/25/2016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854F-23EC-4902-8FB8-89C21C7BF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040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2CDAE-A870-4C05-A92B-616840357C16}" type="datetime1">
              <a:rPr lang="en-US" smtClean="0"/>
              <a:t>12/25/2016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854F-23EC-4902-8FB8-89C21C7BF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329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9DD-B891-4C95-9EC0-FBAE16ACC1D7}" type="datetime1">
              <a:rPr lang="en-US" smtClean="0"/>
              <a:t>12/25/2016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854F-23EC-4902-8FB8-89C21C7BF6A6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669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3CE6-5C71-4EF1-A70C-F14E36EB609A}" type="datetime1">
              <a:rPr lang="en-US" smtClean="0"/>
              <a:t>12/25/2016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854F-23EC-4902-8FB8-89C21C7BF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07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8277-7827-4813-B32B-3F64CF4AB81B}" type="datetime1">
              <a:rPr lang="en-US" smtClean="0"/>
              <a:t>12/25/2016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854F-23EC-4902-8FB8-89C21C7BF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9340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4A54-FC85-4F28-A55F-9F5DD0528D75}" type="datetime1">
              <a:rPr lang="en-US" smtClean="0"/>
              <a:t>12/25/2016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854F-23EC-4902-8FB8-89C21C7BF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116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89EC9-086B-475C-88F5-DD15ED44DC7B}" type="datetime1">
              <a:rPr lang="en-US" smtClean="0"/>
              <a:t>12/25/2016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854F-23EC-4902-8FB8-89C21C7BF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153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CA53-3F9A-4126-BCA1-912DC66299BB}" type="datetime1">
              <a:rPr lang="en-US" smtClean="0"/>
              <a:t>12/25/2016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854F-23EC-4902-8FB8-89C21C7BF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67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2CD6-F766-4001-B93F-B79F5790FC76}" type="datetime1">
              <a:rPr lang="en-US" smtClean="0"/>
              <a:t>12/25/2016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854F-23EC-4902-8FB8-89C21C7BF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957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449A-5A68-491B-9D3B-805D55675BA1}" type="datetime1">
              <a:rPr lang="en-US" smtClean="0"/>
              <a:t>12/25/2016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854F-23EC-4902-8FB8-89C21C7BF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011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3DE7F-E995-4D1D-96B6-73AE20805773}" type="datetime1">
              <a:rPr lang="en-US" smtClean="0"/>
              <a:t>12/25/2016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854F-23EC-4902-8FB8-89C21C7BF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952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A8FA6-878E-411C-8472-AC831BFA3B1E}" type="datetime1">
              <a:rPr lang="en-US" smtClean="0"/>
              <a:t>12/25/2016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854F-23EC-4902-8FB8-89C21C7BF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825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2AC7-6F47-4F83-BC3E-BA27ACC2B76C}" type="datetime1">
              <a:rPr lang="en-US" smtClean="0"/>
              <a:t>12/25/2016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854F-23EC-4902-8FB8-89C21C7BF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953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4250-A169-4A0D-88AB-5A7A1CDB2CFB}" type="datetime1">
              <a:rPr lang="en-US" smtClean="0"/>
              <a:t>12/25/2016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854F-23EC-4902-8FB8-89C21C7BF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232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9BD0-CAE4-435A-B03A-3B4D218CE010}" type="datetime1">
              <a:rPr lang="en-US" smtClean="0"/>
              <a:t>12/25/2016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854F-23EC-4902-8FB8-89C21C7BF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4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8A1-1866-4EB3-9F49-D373358E9C6E}" type="datetime1">
              <a:rPr lang="en-US" smtClean="0"/>
              <a:t>12/25/2016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854F-23EC-4902-8FB8-89C21C7BF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210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636D89B-5389-4AAA-8771-FA12009465B0}" type="datetime1">
              <a:rPr lang="en-US" smtClean="0"/>
              <a:t>12/25/2016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995854F-23EC-4902-8FB8-89C21C7BF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523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7504548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854F-23EC-4902-8FB8-89C21C7BF6A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35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5065" y="548641"/>
            <a:ext cx="9255262" cy="2249978"/>
          </a:xfrm>
        </p:spPr>
        <p:txBody>
          <a:bodyPr>
            <a:noAutofit/>
          </a:bodyPr>
          <a:lstStyle/>
          <a:p>
            <a:pPr algn="r"/>
            <a:r>
              <a:rPr lang="fa-IR" dirty="0" smtClean="0">
                <a:cs typeface="B Davat" panose="00000400000000000000" pitchFamily="2" charset="-78"/>
              </a:rPr>
              <a:t>براساس استاندارد </a:t>
            </a:r>
            <a:r>
              <a:rPr lang="fa-IR" dirty="0">
                <a:cs typeface="B Davat" panose="00000400000000000000" pitchFamily="2" charset="-78"/>
              </a:rPr>
              <a:t>بین المللی سازمان بهداشت جهانی 1981 میزان رنگ قابل قبول 5 واحد و حداکثر </a:t>
            </a:r>
            <a:r>
              <a:rPr lang="fa-IR" dirty="0" smtClean="0">
                <a:cs typeface="B Davat" panose="00000400000000000000" pitchFamily="2" charset="-78"/>
              </a:rPr>
              <a:t>میزان مجازبرابر 50واحد میباشد. </a:t>
            </a:r>
            <a:endParaRPr lang="en-US" dirty="0">
              <a:cs typeface="B Davat" panose="000004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45" y="2462212"/>
            <a:ext cx="7138555" cy="41464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854F-23EC-4902-8FB8-89C21C7BF6A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7695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544" y="618517"/>
            <a:ext cx="9959927" cy="5613472"/>
          </a:xfrm>
        </p:spPr>
        <p:txBody>
          <a:bodyPr>
            <a:normAutofit/>
          </a:bodyPr>
          <a:lstStyle/>
          <a:p>
            <a:pPr algn="just"/>
            <a:r>
              <a:rPr lang="fa-IR" dirty="0">
                <a:cs typeface="B Davat" panose="00000400000000000000" pitchFamily="2" charset="-78"/>
              </a:rPr>
              <a:t>از نکات بسیار مهمی که در اندازه­گیری رنگ نمونه­ها باید مورد توجه قرار گیرد حداکثر زمان نگهداری نمونه­ها، شرایط حفاظت، حجم نمونه برداشتی و نوع ظرف نمونه­برداری به کار رفته است که به ترتیب 48 ساعت، نگهداری در دمای 0</a:t>
            </a:r>
            <a:r>
              <a:rPr lang="en-US" dirty="0">
                <a:cs typeface="B Davat" panose="00000400000000000000" pitchFamily="2" charset="-78"/>
              </a:rPr>
              <a:t>C4، ml500 </a:t>
            </a:r>
            <a:r>
              <a:rPr lang="fa-IR" dirty="0">
                <a:cs typeface="B Davat" panose="00000400000000000000" pitchFamily="2" charset="-78"/>
              </a:rPr>
              <a:t>و ظروف شیشه­ای و پلی اتیلیني است که باید جهت آزمایش این پارامترها </a:t>
            </a:r>
            <a:r>
              <a:rPr lang="fa-IR" dirty="0" smtClean="0">
                <a:cs typeface="B Davat" panose="00000400000000000000" pitchFamily="2" charset="-78"/>
              </a:rPr>
              <a:t>مورد توجه قرارگیرد.  </a:t>
            </a:r>
            <a:r>
              <a:rPr lang="fa-IR" dirty="0">
                <a:cs typeface="B Davat" panose="00000400000000000000" pitchFamily="2" charset="-78"/>
              </a:rPr>
              <a:t/>
            </a:r>
            <a:br>
              <a:rPr lang="fa-IR" dirty="0">
                <a:cs typeface="B Davat" panose="00000400000000000000" pitchFamily="2" charset="-78"/>
              </a:rPr>
            </a:br>
            <a:endParaRPr lang="en-US" dirty="0">
              <a:cs typeface="B Davat" panose="000004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22" y="5019675"/>
            <a:ext cx="2705100" cy="16954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854F-23EC-4902-8FB8-89C21C7BF6A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737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75" y="355281"/>
            <a:ext cx="10543309" cy="60178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854F-23EC-4902-8FB8-89C21C7BF6A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2522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165" y="789709"/>
            <a:ext cx="8459670" cy="5583382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854F-23EC-4902-8FB8-89C21C7BF6A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2843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9308" y="788194"/>
            <a:ext cx="8645237" cy="54875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854F-23EC-4902-8FB8-89C21C7BF6A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5345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5380501"/>
          </a:xfrm>
        </p:spPr>
        <p:txBody>
          <a:bodyPr>
            <a:normAutofit/>
          </a:bodyPr>
          <a:lstStyle/>
          <a:p>
            <a:r>
              <a:rPr lang="en-US" sz="96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dwardian Script ITC" panose="030303020407070D0804" pitchFamily="66" charset="0"/>
              </a:rPr>
              <a:t>The end</a:t>
            </a:r>
            <a:endParaRPr lang="en-US" sz="96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dwardian Script ITC" panose="030303020407070D0804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854F-23EC-4902-8FB8-89C21C7BF6A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1150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87791"/>
            <a:ext cx="11816862" cy="917213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a-IR" sz="3200" dirty="0" smtClean="0"/>
              <a:t>عنوان: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en-US" dirty="0" smtClean="0"/>
              <a:t>(</a:t>
            </a:r>
            <a:r>
              <a:rPr lang="en-US" sz="2800" i="1" dirty="0" smtClean="0"/>
              <a:t>color)</a:t>
            </a:r>
            <a:r>
              <a:rPr lang="fa-I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رنگ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sz="2400" u="sng" dirty="0" smtClean="0"/>
              <a:t>خواص ظاهری آب</a:t>
            </a:r>
            <a:br>
              <a:rPr lang="fa-IR" sz="2400" u="sng" dirty="0" smtClean="0"/>
            </a:br>
            <a:r>
              <a:rPr lang="fa-IR" sz="2400" u="sng" dirty="0" smtClean="0"/>
              <a:t/>
            </a:r>
            <a:br>
              <a:rPr lang="fa-IR" sz="2400" u="sng" dirty="0" smtClean="0"/>
            </a:br>
            <a:r>
              <a:rPr lang="fa-IR" sz="3200" dirty="0" smtClean="0"/>
              <a:t>نام و نام خانوادگی:</a:t>
            </a:r>
            <a:r>
              <a:rPr lang="fa-IR" smtClean="0"/>
              <a:t/>
            </a:r>
            <a:br>
              <a:rPr lang="fa-IR" smtClean="0"/>
            </a:br>
            <a:r>
              <a:rPr lang="fa-IR" sz="24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سمانه عمار</a:t>
            </a:r>
            <a:r>
              <a:rPr lang="fa-I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a-I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a-IR" sz="2000" dirty="0" smtClean="0"/>
              <a:t/>
            </a:r>
            <a:br>
              <a:rPr lang="fa-IR" sz="2000" dirty="0" smtClean="0"/>
            </a:br>
            <a:r>
              <a:rPr lang="fa-IR" sz="3200" dirty="0" smtClean="0"/>
              <a:t>نام </a:t>
            </a:r>
            <a:r>
              <a:rPr lang="fa-IR" sz="3200" dirty="0"/>
              <a:t>استاد مربوطه:</a:t>
            </a:r>
            <a:r>
              <a:rPr lang="fa-IR" sz="2000" dirty="0" smtClean="0"/>
              <a:t/>
            </a:r>
            <a:br>
              <a:rPr lang="fa-IR" sz="2000" dirty="0" smtClean="0"/>
            </a:br>
            <a:r>
              <a:rPr lang="fa-I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استاد قهرمانی </a:t>
            </a:r>
            <a:br>
              <a:rPr lang="fa-I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a-IR" sz="2000" dirty="0" smtClean="0"/>
              <a:t/>
            </a:r>
            <a:br>
              <a:rPr lang="fa-IR" sz="2000" dirty="0" smtClean="0"/>
            </a:br>
            <a:r>
              <a:rPr lang="fa-IR" sz="3200" dirty="0"/>
              <a:t>نام درس:</a:t>
            </a:r>
            <a:r>
              <a:rPr lang="fa-IR" sz="2000" dirty="0" smtClean="0"/>
              <a:t/>
            </a:r>
            <a:br>
              <a:rPr lang="fa-IR" sz="2000" dirty="0" smtClean="0"/>
            </a:br>
            <a:r>
              <a:rPr lang="fa-I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تصفیه آب و فاضلاب</a:t>
            </a:r>
            <a:br>
              <a:rPr lang="fa-I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a-IR" sz="2000" dirty="0" smtClean="0"/>
              <a:t/>
            </a:r>
            <a:br>
              <a:rPr lang="fa-IR" sz="2000" dirty="0" smtClean="0"/>
            </a:br>
            <a:r>
              <a:rPr lang="fa-IR" sz="2000" b="1" dirty="0" smtClean="0"/>
              <a:t>پاییز 96-95</a:t>
            </a:r>
            <a:r>
              <a:rPr lang="fa-IR" sz="2000" dirty="0" smtClean="0"/>
              <a:t/>
            </a:r>
            <a:br>
              <a:rPr lang="fa-IR" sz="2000" dirty="0" smtClean="0"/>
            </a:br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854F-23EC-4902-8FB8-89C21C7BF6A6}" type="slidenum">
              <a:rPr lang="en-US" sz="2400" smtClean="0"/>
              <a:t>2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47268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978769" y="422033"/>
            <a:ext cx="5988147" cy="65766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a-IR" sz="3600" dirty="0" smtClean="0">
                <a:latin typeface="Adobe Arabic" panose="02040503050201020203" pitchFamily="18" charset="-78"/>
                <a:cs typeface="B Davat" panose="00000400000000000000" pitchFamily="2" charset="-78"/>
              </a:rPr>
              <a:t>آب دارای رنگ سبز کمرنگ تا آبی میباشد. هررنگ دیگری بجزآن دلیل بروجود مواد آلی به صورت محلول یا معلق </a:t>
            </a:r>
            <a:r>
              <a:rPr lang="fa-IR" sz="3600" dirty="0">
                <a:latin typeface="Adobe Arabic" panose="02040503050201020203" pitchFamily="18" charset="-78"/>
                <a:cs typeface="B Davat" panose="00000400000000000000" pitchFamily="2" charset="-78"/>
              </a:rPr>
              <a:t>میباشد. آب خالص معمولاً فاقد رنگ است اما در طبیعت به دلیل خاصیت انحلالی آب و تماس آن با محیط اطراف انواع مختلفی از مواد در آب حل </a:t>
            </a:r>
            <a:r>
              <a:rPr lang="fa-IR" sz="3600" dirty="0" smtClean="0">
                <a:latin typeface="Adobe Arabic" panose="02040503050201020203" pitchFamily="18" charset="-78"/>
                <a:cs typeface="B Davat" panose="00000400000000000000" pitchFamily="2" charset="-78"/>
              </a:rPr>
              <a:t>شده و </a:t>
            </a:r>
            <a:r>
              <a:rPr lang="fa-IR" sz="3600" dirty="0">
                <a:latin typeface="Adobe Arabic" panose="02040503050201020203" pitchFamily="18" charset="-78"/>
                <a:cs typeface="B Davat" panose="00000400000000000000" pitchFamily="2" charset="-78"/>
              </a:rPr>
              <a:t>باعث پیدایش رنگ در </a:t>
            </a:r>
            <a:r>
              <a:rPr lang="fa-IR" sz="3600" dirty="0" smtClean="0">
                <a:latin typeface="Adobe Arabic" panose="02040503050201020203" pitchFamily="18" charset="-78"/>
                <a:cs typeface="B Davat" panose="00000400000000000000" pitchFamily="2" charset="-78"/>
              </a:rPr>
              <a:t>آن می­شوند.                                                                                          </a:t>
            </a:r>
            <a:endParaRPr lang="en-US" sz="3600" dirty="0">
              <a:latin typeface="Adobe Arabic" panose="02040503050201020203" pitchFamily="18" charset="-78"/>
              <a:cs typeface="B Davat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91" y="536862"/>
            <a:ext cx="5708073" cy="52959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854F-23EC-4902-8FB8-89C21C7BF6A6}" type="slidenum">
              <a:rPr lang="en-US" sz="2400" smtClean="0"/>
              <a:t>3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754229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31519" y="422032"/>
            <a:ext cx="11310426" cy="6625882"/>
          </a:xfrm>
        </p:spPr>
        <p:txBody>
          <a:bodyPr>
            <a:normAutofit/>
          </a:bodyPr>
          <a:lstStyle/>
          <a:p>
            <a:pPr algn="just"/>
            <a:r>
              <a:rPr lang="fa-IR" sz="3200" dirty="0">
                <a:cs typeface="B Davat" panose="00000400000000000000" pitchFamily="2" charset="-78"/>
              </a:rPr>
              <a:t>رنگ در آب آشامیدنی ممکن است به دلیل حضور مواد آلی طبیعی نظیر مواد هیومیکی یا مواد معدنی محلول نظیر آهن و منگنز و یا به دلیل حضور اسیدهای آلی باشد. علاوه بر موارد فوق رنگ آب ممکن است به واسطه دفع پسابهای صنعتی حاوی رنگ نظیر فاضلاب صنایع کاغذسازی، صنایع </a:t>
            </a:r>
            <a:r>
              <a:rPr lang="fa-IR" sz="3200" dirty="0" smtClean="0">
                <a:cs typeface="B Davat" panose="00000400000000000000" pitchFamily="2" charset="-78"/>
              </a:rPr>
              <a:t>نساجی و </a:t>
            </a:r>
            <a:r>
              <a:rPr lang="fa-IR" sz="3200" dirty="0">
                <a:cs typeface="B Davat" panose="00000400000000000000" pitchFamily="2" charset="-78"/>
              </a:rPr>
              <a:t>... باشد</a:t>
            </a:r>
            <a:r>
              <a:rPr lang="fa-IR" sz="3200" dirty="0" smtClean="0">
                <a:cs typeface="B Davat" panose="00000400000000000000" pitchFamily="2" charset="-78"/>
              </a:rPr>
              <a:t>.                                                                                                                     </a:t>
            </a:r>
            <a:endParaRPr lang="en-US" sz="3200" dirty="0">
              <a:cs typeface="B Davat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1310" y="2797457"/>
            <a:ext cx="5888181" cy="349250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854F-23EC-4902-8FB8-89C21C7BF6A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684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>
                <a:cs typeface="B Davat" panose="00000400000000000000" pitchFamily="2" charset="-78"/>
              </a:rPr>
              <a:t>رنگ موجود در آب به صورت رنگ </a:t>
            </a:r>
            <a:r>
              <a:rPr lang="fa-IR" dirty="0">
                <a:solidFill>
                  <a:srgbClr val="FF0000"/>
                </a:solidFill>
                <a:cs typeface="B Davat" panose="00000400000000000000" pitchFamily="2" charset="-78"/>
              </a:rPr>
              <a:t>حقیقی</a:t>
            </a:r>
            <a:r>
              <a:rPr lang="fa-IR" dirty="0">
                <a:cs typeface="B Davat" panose="00000400000000000000" pitchFamily="2" charset="-78"/>
              </a:rPr>
              <a:t> و </a:t>
            </a:r>
            <a:r>
              <a:rPr lang="fa-IR" dirty="0">
                <a:solidFill>
                  <a:srgbClr val="FF0000"/>
                </a:solidFill>
                <a:cs typeface="B Davat" panose="00000400000000000000" pitchFamily="2" charset="-78"/>
              </a:rPr>
              <a:t>ظاهری</a:t>
            </a:r>
            <a:r>
              <a:rPr lang="fa-IR" dirty="0">
                <a:cs typeface="B Davat" panose="00000400000000000000" pitchFamily="2" charset="-78"/>
              </a:rPr>
              <a:t> تقسیم بندی </a:t>
            </a:r>
            <a:r>
              <a:rPr lang="fa-IR" dirty="0" smtClean="0">
                <a:cs typeface="B Davat" panose="00000400000000000000" pitchFamily="2" charset="-78"/>
              </a:rPr>
              <a:t>میشود:                                                                                </a:t>
            </a:r>
            <a:endParaRPr lang="en-US" dirty="0">
              <a:cs typeface="B Davat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800664" y="2110154"/>
            <a:ext cx="9833318" cy="3681046"/>
          </a:xfrm>
        </p:spPr>
        <p:txBody>
          <a:bodyPr>
            <a:normAutofit/>
          </a:bodyPr>
          <a:lstStyle/>
          <a:p>
            <a:pPr algn="just"/>
            <a:r>
              <a:rPr lang="fa-IR" sz="3200" dirty="0">
                <a:cs typeface="B Davat" panose="00000400000000000000" pitchFamily="2" charset="-78"/>
              </a:rPr>
              <a:t>معمولاً رنگ ناشی از مواد معلق را که باعث پراکندگی و تفرق نور شده و با سانتریفوژ یا فیلتراسیون  قابل حذف است را </a:t>
            </a:r>
            <a:r>
              <a:rPr lang="fa-IR" sz="3200" dirty="0">
                <a:solidFill>
                  <a:srgbClr val="FF0000"/>
                </a:solidFill>
                <a:cs typeface="B Davat" panose="00000400000000000000" pitchFamily="2" charset="-78"/>
              </a:rPr>
              <a:t>رنگ ظاهری </a:t>
            </a:r>
            <a:r>
              <a:rPr lang="fa-IR" sz="3200" dirty="0">
                <a:cs typeface="B Davat" panose="00000400000000000000" pitchFamily="2" charset="-78"/>
              </a:rPr>
              <a:t>و رنگی که پس از سانتریفوژ یا فیلتراسیون قابل اندازه­گیری و تشخیص است ( مواد محلول) </a:t>
            </a:r>
            <a:r>
              <a:rPr lang="fa-IR" sz="3200" dirty="0">
                <a:solidFill>
                  <a:srgbClr val="FF0000"/>
                </a:solidFill>
                <a:cs typeface="B Davat" panose="00000400000000000000" pitchFamily="2" charset="-78"/>
              </a:rPr>
              <a:t>رنگ حقیقی </a:t>
            </a:r>
            <a:r>
              <a:rPr lang="fa-IR" sz="3200" dirty="0" smtClean="0">
                <a:cs typeface="B Davat" panose="00000400000000000000" pitchFamily="2" charset="-78"/>
              </a:rPr>
              <a:t>می­نامند .                                                                                                                </a:t>
            </a:r>
            <a:endParaRPr lang="en-US" sz="3200" dirty="0">
              <a:cs typeface="B Davat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854F-23EC-4902-8FB8-89C21C7BF6A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6738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959357" cy="3278234"/>
          </a:xfrm>
        </p:spPr>
        <p:txBody>
          <a:bodyPr>
            <a:normAutofit/>
          </a:bodyPr>
          <a:lstStyle/>
          <a:p>
            <a:pPr algn="just"/>
            <a:r>
              <a:rPr lang="fa-IR" sz="3200" dirty="0">
                <a:cs typeface="B Davat" panose="00000400000000000000" pitchFamily="2" charset="-78"/>
              </a:rPr>
              <a:t>رنگ طبیعی آب بسته به مقدار مواد آلی و یا نمکهای فلزی ( معمولا آهن و منگنز)از سبز به زرد به قهوه ای تغییر میکند. رنگ زرد به علت داشتن مقدار قابل توجهی اسیدهای آلی است رنگ قرمز- قهوه ای نشانگر آلودگی آب با آهن و منگنز طبیعی و یا فاضلابهای حاصل از مواد خورنده است</a:t>
            </a:r>
            <a:r>
              <a:rPr lang="fa-IR" sz="3200" dirty="0" smtClean="0">
                <a:cs typeface="B Davat" panose="00000400000000000000" pitchFamily="2" charset="-78"/>
              </a:rPr>
              <a:t>.                                                                                                                                      </a:t>
            </a:r>
            <a:endParaRPr lang="en-US" sz="3200" dirty="0">
              <a:cs typeface="B Davat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38944"/>
            <a:ext cx="12192000" cy="351905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854F-23EC-4902-8FB8-89C21C7BF6A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6427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678" y="618517"/>
            <a:ext cx="11372450" cy="4258283"/>
          </a:xfrm>
        </p:spPr>
        <p:txBody>
          <a:bodyPr>
            <a:noAutofit/>
          </a:bodyPr>
          <a:lstStyle/>
          <a:p>
            <a:pPr algn="r"/>
            <a:r>
              <a:rPr lang="fa-IR" sz="3200" dirty="0">
                <a:cs typeface="B Davat" panose="00000400000000000000" pitchFamily="2" charset="-78"/>
              </a:rPr>
              <a:t>آبهای رنگی برای استفاده در منازل مخصوصا به منظور نوشیدن فوق العاده مضر و نامطلوب هستند و آنها را میتوان با عمل منعقد کردن ،جذب با کربن فعال ، اکسیداسیون ،ازنیزاسون و کلراسیون جدانمود. اندازه گیری رنگ آب هیچگونه اطلاعاتی در مورد جسمی که رنگ را ایجاد کرده نمیدهد</a:t>
            </a:r>
            <a:r>
              <a:rPr lang="fa-IR" sz="3200" dirty="0" smtClean="0">
                <a:cs typeface="B Davat" panose="00000400000000000000" pitchFamily="2" charset="-78"/>
              </a:rPr>
              <a:t>.                                                                                                                                                             </a:t>
            </a:r>
            <a:endParaRPr lang="en-US" sz="3200" dirty="0">
              <a:cs typeface="B Davat" panose="000004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664" y="3380510"/>
            <a:ext cx="5113845" cy="322810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854F-23EC-4902-8FB8-89C21C7BF6A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3314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391" y="0"/>
            <a:ext cx="7498079" cy="6696222"/>
          </a:xfrm>
        </p:spPr>
        <p:txBody>
          <a:bodyPr>
            <a:normAutofit/>
          </a:bodyPr>
          <a:lstStyle/>
          <a:p>
            <a:pPr algn="just"/>
            <a:r>
              <a:rPr lang="fa-IR" sz="2800" dirty="0" smtClean="0">
                <a:cs typeface="B Davat" panose="00000400000000000000" pitchFamily="2" charset="-78"/>
              </a:rPr>
              <a:t>مق</a:t>
            </a:r>
            <a:r>
              <a:rPr lang="fa-IR" sz="3200" dirty="0">
                <a:cs typeface="B Davat" panose="00000400000000000000" pitchFamily="2" charset="-78"/>
              </a:rPr>
              <a:t>د</a:t>
            </a:r>
            <a:r>
              <a:rPr lang="fa-IR" sz="3200" dirty="0" smtClean="0">
                <a:cs typeface="B Davat" panose="00000400000000000000" pitchFamily="2" charset="-78"/>
              </a:rPr>
              <a:t>ار </a:t>
            </a:r>
            <a:r>
              <a:rPr lang="fa-IR" sz="3200" dirty="0">
                <a:cs typeface="B Davat" panose="00000400000000000000" pitchFamily="2" charset="-78"/>
              </a:rPr>
              <a:t>رنگ اندازه­گیری شده ممکن است به صورت واحد رنگ حقیقی </a:t>
            </a:r>
            <a:r>
              <a:rPr lang="fa-IR" sz="3200" dirty="0" smtClean="0">
                <a:cs typeface="B Davat" panose="00000400000000000000" pitchFamily="2" charset="-78"/>
              </a:rPr>
              <a:t>)</a:t>
            </a:r>
            <a:r>
              <a:rPr lang="en-US" sz="3200" dirty="0" smtClean="0">
                <a:cs typeface="B Davat" panose="00000400000000000000" pitchFamily="2" charset="-78"/>
              </a:rPr>
              <a:t>TCU)</a:t>
            </a:r>
            <a:r>
              <a:rPr lang="fa-IR" sz="3200" dirty="0" smtClean="0">
                <a:cs typeface="B Davat" panose="00000400000000000000" pitchFamily="2" charset="-78"/>
              </a:rPr>
              <a:t>و </a:t>
            </a:r>
            <a:r>
              <a:rPr lang="fa-IR" sz="3200" dirty="0">
                <a:cs typeface="B Davat" panose="00000400000000000000" pitchFamily="2" charset="-78"/>
              </a:rPr>
              <a:t>یا بر حسب پلاتین کبالت بیان شود. در اغلب استانداردها نظیر استانداردهای ارائه شده توسط سازمان جهانی بهداشت و استانداردهای آمریکائی مقادیر استاندارد رنگ بر حسب واحد رنگ حقیقی 15 واحد تعیین شده است. انجمن اقتصادی اروپا از واحد پلاتین کبالت برای بیان مقادیر رنگ آب استفاده کرده و مقدار رنگ قابل قبول آب شرب را 20 میلی گرم پلاتین کبالت در هر لیتر </a:t>
            </a:r>
            <a:r>
              <a:rPr lang="fa-IR" sz="3200" dirty="0" smtClean="0">
                <a:cs typeface="B Davat" panose="00000400000000000000" pitchFamily="2" charset="-78"/>
              </a:rPr>
              <a:t>آب تعیین </a:t>
            </a:r>
            <a:r>
              <a:rPr lang="fa-IR" sz="3200" dirty="0">
                <a:cs typeface="B Davat" panose="00000400000000000000" pitchFamily="2" charset="-78"/>
              </a:rPr>
              <a:t>کرده است. </a:t>
            </a:r>
            <a:br>
              <a:rPr lang="fa-IR" sz="3200" dirty="0">
                <a:cs typeface="B Davat" panose="00000400000000000000" pitchFamily="2" charset="-78"/>
              </a:rPr>
            </a:br>
            <a:endParaRPr lang="en-US" sz="3200" dirty="0">
              <a:cs typeface="B Davat" panose="000004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" y="1182725"/>
            <a:ext cx="2790825" cy="433077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854F-23EC-4902-8FB8-89C21C7BF6A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376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977"/>
            <a:ext cx="11142237" cy="3545059"/>
          </a:xfrm>
        </p:spPr>
        <p:txBody>
          <a:bodyPr>
            <a:normAutofit/>
          </a:bodyPr>
          <a:lstStyle/>
          <a:p>
            <a:pPr algn="just"/>
            <a:r>
              <a:rPr lang="fa-IR" dirty="0">
                <a:cs typeface="B Davat" panose="00000400000000000000" pitchFamily="2" charset="-78"/>
              </a:rPr>
              <a:t>برای اندازه گیری شدت رنگ مقیاس استاندارد اختیاری به منظور مقایسه شدت رنگ با نمونه آب به کار رفته است . یک رنگ پنج واحدی نشان میدهد که شدت رنگ آن برابر با شدت رنگ نمونه ای از آب مقطر است که حاوی 5 میلی گرم پلاتین به صورت کمپلکسی از پتاسیم کلروپلاتینات و کلرور کبالت در لیتر میباشد . پس محلولهای استاندارد از آن را با غلظتهای معین تهیه و رنگ نمونه آب را با آن میسنجند. </a:t>
            </a:r>
            <a:r>
              <a:rPr lang="fa-IR" dirty="0" smtClean="0">
                <a:cs typeface="B Davat" panose="00000400000000000000" pitchFamily="2" charset="-78"/>
              </a:rPr>
              <a:t>                                                                                                                          </a:t>
            </a:r>
            <a:endParaRPr lang="en-US" dirty="0">
              <a:cs typeface="B Davat" panose="000004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2327" y="3470563"/>
            <a:ext cx="3179619" cy="31796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854F-23EC-4902-8FB8-89C21C7BF6A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1397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109</TotalTime>
  <Words>557</Words>
  <Application>Microsoft Office PowerPoint</Application>
  <PresentationFormat>Widescreen</PresentationFormat>
  <Paragraphs>29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Adobe Arabic</vt:lpstr>
      <vt:lpstr>Arial</vt:lpstr>
      <vt:lpstr>B Davat</vt:lpstr>
      <vt:lpstr>Calibri</vt:lpstr>
      <vt:lpstr>Edwardian Script ITC</vt:lpstr>
      <vt:lpstr>Times New Roman</vt:lpstr>
      <vt:lpstr>Tw Cen MT</vt:lpstr>
      <vt:lpstr>Droplet</vt:lpstr>
      <vt:lpstr>PowerPoint Presentation</vt:lpstr>
      <vt:lpstr>عنوان: (color)رنگ خواص ظاهری آب  نام و نام خانوادگی: سمانه عمار  نام استاد مربوطه: استاد قهرمانی   نام درس: تصفیه آب و فاضلاب  پاییز 96-95  </vt:lpstr>
      <vt:lpstr>PowerPoint Presentation</vt:lpstr>
      <vt:lpstr>PowerPoint Presentation</vt:lpstr>
      <vt:lpstr>رنگ موجود در آب به صورت رنگ حقیقی و ظاهری تقسیم بندی میشود:                                                                                </vt:lpstr>
      <vt:lpstr>رنگ طبیعی آب بسته به مقدار مواد آلی و یا نمکهای فلزی ( معمولا آهن و منگنز)از سبز به زرد به قهوه ای تغییر میکند. رنگ زرد به علت داشتن مقدار قابل توجهی اسیدهای آلی است رنگ قرمز- قهوه ای نشانگر آلودگی آب با آهن و منگنز طبیعی و یا فاضلابهای حاصل از مواد خورنده است.                                                                                                                                      </vt:lpstr>
      <vt:lpstr>آبهای رنگی برای استفاده در منازل مخصوصا به منظور نوشیدن فوق العاده مضر و نامطلوب هستند و آنها را میتوان با عمل منعقد کردن ،جذب با کربن فعال ، اکسیداسیون ،ازنیزاسون و کلراسیون جدانمود. اندازه گیری رنگ آب هیچگونه اطلاعاتی در مورد جسمی که رنگ را ایجاد کرده نمیدهد.                                                                                                                                                             </vt:lpstr>
      <vt:lpstr>مقدار رنگ اندازه­گیری شده ممکن است به صورت واحد رنگ حقیقی )TCU)و یا بر حسب پلاتین کبالت بیان شود. در اغلب استانداردها نظیر استانداردهای ارائه شده توسط سازمان جهانی بهداشت و استانداردهای آمریکائی مقادیر استاندارد رنگ بر حسب واحد رنگ حقیقی 15 واحد تعیین شده است. انجمن اقتصادی اروپا از واحد پلاتین کبالت برای بیان مقادیر رنگ آب استفاده کرده و مقدار رنگ قابل قبول آب شرب را 20 میلی گرم پلاتین کبالت در هر لیتر آب تعیین کرده است.  </vt:lpstr>
      <vt:lpstr>برای اندازه گیری شدت رنگ مقیاس استاندارد اختیاری به منظور مقایسه شدت رنگ با نمونه آب به کار رفته است . یک رنگ پنج واحدی نشان میدهد که شدت رنگ آن برابر با شدت رنگ نمونه ای از آب مقطر است که حاوی 5 میلی گرم پلاتین به صورت کمپلکسی از پتاسیم کلروپلاتینات و کلرور کبالت در لیتر میباشد . پس محلولهای استاندارد از آن را با غلظتهای معین تهیه و رنگ نمونه آب را با آن میسنجند.                                                                                                                           </vt:lpstr>
      <vt:lpstr>براساس استاندارد بین المللی سازمان بهداشت جهانی 1981 میزان رنگ قابل قبول 5 واحد و حداکثر میزان مجازبرابر 50واحد میباشد. </vt:lpstr>
      <vt:lpstr>از نکات بسیار مهمی که در اندازه­گیری رنگ نمونه­ها باید مورد توجه قرار گیرد حداکثر زمان نگهداری نمونه­ها، شرایط حفاظت، حجم نمونه برداشتی و نوع ظرف نمونه­برداری به کار رفته است که به ترتیب 48 ساعت، نگهداری در دمای 0C4، ml500 و ظروف شیشه­ای و پلی اتیلیني است که باید جهت آزمایش این پارامترها مورد توجه قرارگیرد.   </vt:lpstr>
      <vt:lpstr>PowerPoint Presentation</vt:lpstr>
      <vt:lpstr>PowerPoint Presentation</vt:lpstr>
      <vt:lpstr>PowerPoint Presentation</vt:lpstr>
      <vt:lpstr>The end</vt:lpstr>
    </vt:vector>
  </TitlesOfParts>
  <Company>Novin Pendar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NP</dc:creator>
  <cp:lastModifiedBy>NP</cp:lastModifiedBy>
  <cp:revision>16</cp:revision>
  <dcterms:created xsi:type="dcterms:W3CDTF">2016-09-30T08:13:44Z</dcterms:created>
  <dcterms:modified xsi:type="dcterms:W3CDTF">2016-12-25T09:32:16Z</dcterms:modified>
</cp:coreProperties>
</file>